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5" r:id="rId8"/>
    <p:sldId id="266" r:id="rId9"/>
    <p:sldId id="268" r:id="rId10"/>
    <p:sldId id="269" r:id="rId11"/>
    <p:sldId id="291" r:id="rId12"/>
    <p:sldId id="272" r:id="rId13"/>
    <p:sldId id="273" r:id="rId14"/>
    <p:sldId id="274" r:id="rId15"/>
    <p:sldId id="275" r:id="rId16"/>
    <p:sldId id="277" r:id="rId17"/>
    <p:sldId id="278" r:id="rId18"/>
    <p:sldId id="280" r:id="rId19"/>
    <p:sldId id="292" r:id="rId20"/>
    <p:sldId id="281" r:id="rId21"/>
    <p:sldId id="282" r:id="rId22"/>
    <p:sldId id="283" r:id="rId23"/>
    <p:sldId id="284" r:id="rId24"/>
    <p:sldId id="285" r:id="rId25"/>
    <p:sldId id="286" r:id="rId26"/>
    <p:sldId id="287" r:id="rId27"/>
    <p:sldId id="288" r:id="rId28"/>
    <p:sldId id="289" r:id="rId29"/>
    <p:sldId id="290" r:id="rId30"/>
    <p:sldId id="29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A7A4"/>
    <a:srgbClr val="89A4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2" y="-108"/>
      </p:cViewPr>
      <p:guideLst>
        <p:guide orient="horz" pos="2160"/>
        <p:guide pos="2880"/>
      </p:guideLst>
    </p:cSldViewPr>
  </p:slideViewPr>
  <p:notesTextViewPr>
    <p:cViewPr>
      <p:scale>
        <a:sx n="1" d="1"/>
        <a:sy n="1" d="1"/>
      </p:scale>
      <p:origin x="0" y="0"/>
    </p:cViewPr>
  </p:notesTextViewPr>
  <p:sorterViewPr>
    <p:cViewPr>
      <p:scale>
        <a:sx n="160" d="100"/>
        <a:sy n="160" d="100"/>
      </p:scale>
      <p:origin x="0" y="57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rgb-blu"/>
          <p:cNvPicPr>
            <a:picLocks noChangeAspect="1" noChangeArrowheads="1"/>
          </p:cNvPicPr>
          <p:nvPr/>
        </p:nvPicPr>
        <p:blipFill>
          <a:blip r:embed="rId2"/>
          <a:srcRect/>
          <a:stretch>
            <a:fillRect/>
          </a:stretch>
        </p:blipFill>
        <p:spPr bwMode="auto">
          <a:xfrm>
            <a:off x="0" y="6291263"/>
            <a:ext cx="9144000" cy="5667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wrap="square" tIns="45720" bIns="45720"/>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54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954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80AA"/>
            </a:gs>
          </a:gsLst>
          <a:lin ang="5400000" scaled="1"/>
        </a:gradFill>
        <a:effectLst/>
      </p:bgPr>
    </p:bg>
    <p:spTree>
      <p:nvGrpSpPr>
        <p:cNvPr id="1" name=""/>
        <p:cNvGrpSpPr/>
        <p:nvPr/>
      </p:nvGrpSpPr>
      <p:grpSpPr>
        <a:xfrm>
          <a:off x="0" y="0"/>
          <a:ext cx="0" cy="0"/>
          <a:chOff x="0" y="0"/>
          <a:chExt cx="0" cy="0"/>
        </a:xfrm>
      </p:grpSpPr>
      <p:pic>
        <p:nvPicPr>
          <p:cNvPr id="1026" name="Picture 13" descr="rgb-blu2"/>
          <p:cNvPicPr>
            <a:picLocks noChangeAspect="1" noChangeArrowheads="1"/>
          </p:cNvPicPr>
          <p:nvPr/>
        </p:nvPicPr>
        <p:blipFill>
          <a:blip r:embed="rId13"/>
          <a:srcRect/>
          <a:stretch>
            <a:fillRect/>
          </a:stretch>
        </p:blipFill>
        <p:spPr bwMode="auto">
          <a:xfrm>
            <a:off x="0" y="6297613"/>
            <a:ext cx="9144000" cy="566737"/>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14375"/>
          </a:xfrm>
          <a:prstGeom prst="rect">
            <a:avLst/>
          </a:prstGeom>
          <a:noFill/>
          <a:ln w="9525">
            <a:noFill/>
            <a:miter lim="800000"/>
            <a:headEnd/>
            <a:tailEnd/>
          </a:ln>
        </p:spPr>
        <p:txBody>
          <a:bodyPr vert="horz" wrap="none" lIns="91440" tIns="91440" rIns="91440" bIns="9144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79525"/>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4" name="Text Box 10"/>
          <p:cNvSpPr txBox="1">
            <a:spLocks noChangeArrowheads="1"/>
          </p:cNvSpPr>
          <p:nvPr/>
        </p:nvSpPr>
        <p:spPr bwMode="auto">
          <a:xfrm>
            <a:off x="152400" y="6350000"/>
            <a:ext cx="4114800" cy="48736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0" hangingPunct="0">
              <a:defRPr/>
            </a:pPr>
            <a:r>
              <a:rPr lang="en-US" sz="1400" dirty="0">
                <a:solidFill>
                  <a:srgbClr val="FFFFFF"/>
                </a:solidFill>
                <a:latin typeface="+mn-lt"/>
              </a:rPr>
              <a:t>Introduction to Animal Science, 5e</a:t>
            </a:r>
          </a:p>
          <a:p>
            <a:pPr eaLnBrk="0" hangingPunct="0">
              <a:defRPr/>
            </a:pPr>
            <a:r>
              <a:rPr lang="en-US" sz="1200" i="1" dirty="0">
                <a:solidFill>
                  <a:srgbClr val="FFFFFF"/>
                </a:solidFill>
                <a:latin typeface="+mn-lt"/>
              </a:rPr>
              <a:t>W. Stephen Damron</a:t>
            </a:r>
            <a:endParaRPr lang="en-US" sz="1200" i="1" dirty="0">
              <a:solidFill>
                <a:srgbClr val="FFFFFF"/>
              </a:solidFill>
              <a:latin typeface="+mn-lt"/>
              <a:ea typeface="ＭＳ Ｐゴシック" pitchFamily="34" charset="-128"/>
            </a:endParaRPr>
          </a:p>
        </p:txBody>
      </p:sp>
      <p:sp>
        <p:nvSpPr>
          <p:cNvPr id="1035" name="Text Box 11"/>
          <p:cNvSpPr txBox="1">
            <a:spLocks noChangeArrowheads="1"/>
          </p:cNvSpPr>
          <p:nvPr/>
        </p:nvSpPr>
        <p:spPr bwMode="auto">
          <a:xfrm>
            <a:off x="4619625" y="6353175"/>
            <a:ext cx="4448175"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r" eaLnBrk="0" hangingPunct="0">
              <a:defRPr/>
            </a:pPr>
            <a:r>
              <a:rPr lang="en-US" sz="1200" dirty="0">
                <a:solidFill>
                  <a:srgbClr val="FFFFFF"/>
                </a:solidFill>
                <a:latin typeface="+mn-lt"/>
                <a:ea typeface="ＭＳ Ｐゴシック" pitchFamily="34" charset="-128"/>
              </a:rPr>
              <a:t>© 2013 by Pearson Higher Education, Inc</a:t>
            </a:r>
            <a:br>
              <a:rPr lang="en-US" sz="1200" dirty="0">
                <a:solidFill>
                  <a:srgbClr val="FFFFFF"/>
                </a:solidFill>
                <a:latin typeface="+mn-lt"/>
                <a:ea typeface="ＭＳ Ｐゴシック" pitchFamily="34" charset="-128"/>
              </a:rPr>
            </a:br>
            <a:r>
              <a:rPr lang="en-US" sz="1200" dirty="0">
                <a:solidFill>
                  <a:srgbClr val="FFFFFF"/>
                </a:solidFill>
                <a:latin typeface="+mn-lt"/>
                <a:ea typeface="ＭＳ Ｐゴシック" pitchFamily="34" charset="-128"/>
              </a:rPr>
              <a:t>Upper Saddle River, New Jersey 07458 • All Rights Reserved</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iming>
    <p:tnLst>
      <p:par>
        <p:cTn id="1" dur="indefinite" restart="never" nodeType="tmRoot"/>
      </p:par>
    </p:tnLst>
  </p:timing>
  <p:txStyles>
    <p:titleStyle>
      <a:lvl1pPr algn="ctr" rtl="0" eaLnBrk="0" fontAlgn="base" hangingPunct="0">
        <a:spcBef>
          <a:spcPct val="0"/>
        </a:spcBef>
        <a:spcAft>
          <a:spcPct val="0"/>
        </a:spcAft>
        <a:defRPr sz="3500" b="1">
          <a:solidFill>
            <a:schemeClr val="tx2"/>
          </a:solidFill>
          <a:latin typeface="+mj-lt"/>
          <a:ea typeface="+mj-ea"/>
          <a:cs typeface="+mj-cs"/>
        </a:defRPr>
      </a:lvl1pPr>
      <a:lvl2pPr algn="ctr" rtl="0" eaLnBrk="0" fontAlgn="base" hangingPunct="0">
        <a:spcBef>
          <a:spcPct val="0"/>
        </a:spcBef>
        <a:spcAft>
          <a:spcPct val="0"/>
        </a:spcAft>
        <a:defRPr sz="3500" b="1">
          <a:solidFill>
            <a:schemeClr val="tx2"/>
          </a:solidFill>
          <a:latin typeface="Arial" charset="0"/>
        </a:defRPr>
      </a:lvl2pPr>
      <a:lvl3pPr algn="ctr" rtl="0" eaLnBrk="0" fontAlgn="base" hangingPunct="0">
        <a:spcBef>
          <a:spcPct val="0"/>
        </a:spcBef>
        <a:spcAft>
          <a:spcPct val="0"/>
        </a:spcAft>
        <a:defRPr sz="3500" b="1">
          <a:solidFill>
            <a:schemeClr val="tx2"/>
          </a:solidFill>
          <a:latin typeface="Arial" charset="0"/>
        </a:defRPr>
      </a:lvl3pPr>
      <a:lvl4pPr algn="ctr" rtl="0" eaLnBrk="0" fontAlgn="base" hangingPunct="0">
        <a:spcBef>
          <a:spcPct val="0"/>
        </a:spcBef>
        <a:spcAft>
          <a:spcPct val="0"/>
        </a:spcAft>
        <a:defRPr sz="3500" b="1">
          <a:solidFill>
            <a:schemeClr val="tx2"/>
          </a:solidFill>
          <a:latin typeface="Arial" charset="0"/>
        </a:defRPr>
      </a:lvl4pPr>
      <a:lvl5pPr algn="ctr" rtl="0" eaLnBrk="0" fontAlgn="base" hangingPunct="0">
        <a:spcBef>
          <a:spcPct val="0"/>
        </a:spcBef>
        <a:spcAft>
          <a:spcPct val="0"/>
        </a:spcAft>
        <a:defRPr sz="3500" b="1">
          <a:solidFill>
            <a:schemeClr val="tx2"/>
          </a:solidFill>
          <a:latin typeface="Arial" charset="0"/>
        </a:defRPr>
      </a:lvl5pPr>
      <a:lvl6pPr marL="457200" algn="ctr" rtl="0" fontAlgn="base">
        <a:spcBef>
          <a:spcPct val="0"/>
        </a:spcBef>
        <a:spcAft>
          <a:spcPct val="0"/>
        </a:spcAft>
        <a:defRPr sz="3500" b="1">
          <a:solidFill>
            <a:schemeClr val="tx2"/>
          </a:solidFill>
          <a:latin typeface="Arial" charset="0"/>
        </a:defRPr>
      </a:lvl6pPr>
      <a:lvl7pPr marL="914400" algn="ctr" rtl="0" fontAlgn="base">
        <a:spcBef>
          <a:spcPct val="0"/>
        </a:spcBef>
        <a:spcAft>
          <a:spcPct val="0"/>
        </a:spcAft>
        <a:defRPr sz="3500" b="1">
          <a:solidFill>
            <a:schemeClr val="tx2"/>
          </a:solidFill>
          <a:latin typeface="Arial" charset="0"/>
        </a:defRPr>
      </a:lvl7pPr>
      <a:lvl8pPr marL="1371600" algn="ctr" rtl="0" fontAlgn="base">
        <a:spcBef>
          <a:spcPct val="0"/>
        </a:spcBef>
        <a:spcAft>
          <a:spcPct val="0"/>
        </a:spcAft>
        <a:defRPr sz="3500" b="1">
          <a:solidFill>
            <a:schemeClr val="tx2"/>
          </a:solidFill>
          <a:latin typeface="Arial" charset="0"/>
        </a:defRPr>
      </a:lvl8pPr>
      <a:lvl9pPr marL="1828800" algn="ctr" rtl="0" fontAlgn="base">
        <a:spcBef>
          <a:spcPct val="0"/>
        </a:spcBef>
        <a:spcAft>
          <a:spcPct val="0"/>
        </a:spcAft>
        <a:defRPr sz="3500" b="1">
          <a:solidFill>
            <a:schemeClr val="tx2"/>
          </a:solidFill>
          <a:latin typeface="Arial" charset="0"/>
        </a:defRPr>
      </a:lvl9pPr>
    </p:titleStyle>
    <p:bodyStyle>
      <a:lvl1pPr marL="342900" indent="-342900" algn="l" rtl="0" eaLnBrk="0" fontAlgn="base" hangingPunct="0">
        <a:spcBef>
          <a:spcPct val="5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10000"/>
        </a:spcBef>
        <a:spcAft>
          <a:spcPct val="0"/>
        </a:spcAft>
        <a:buChar char="•"/>
        <a:defRPr sz="23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0975" y="3008313"/>
            <a:ext cx="8782050" cy="966787"/>
          </a:xfrm>
        </p:spPr>
        <p:txBody>
          <a:bodyPr/>
          <a:lstStyle/>
          <a:p>
            <a:pPr eaLnBrk="1" hangingPunct="1">
              <a:defRPr/>
            </a:pPr>
            <a:r>
              <a:rPr lang="en-US" sz="2800" dirty="0" smtClean="0">
                <a:effectLst>
                  <a:outerShdw blurRad="38100" dist="38100" dir="2700000" algn="tl">
                    <a:srgbClr val="C0C0C0"/>
                  </a:outerShdw>
                </a:effectLst>
              </a:rPr>
              <a:t>Introduction to the Animal Sciences</a:t>
            </a:r>
            <a:endParaRPr lang="en-US" sz="2800" dirty="0">
              <a:effectLst>
                <a:outerShdw blurRad="38100" dist="38100" dir="2700000" algn="tl">
                  <a:srgbClr val="C0C0C0"/>
                </a:outerShdw>
              </a:effectLst>
            </a:endParaRPr>
          </a:p>
        </p:txBody>
      </p:sp>
      <p:sp>
        <p:nvSpPr>
          <p:cNvPr id="4099" name="Rectangle 3"/>
          <p:cNvSpPr>
            <a:spLocks noGrp="1" noChangeArrowheads="1"/>
          </p:cNvSpPr>
          <p:nvPr>
            <p:ph type="subTitle" idx="1"/>
          </p:nvPr>
        </p:nvSpPr>
        <p:spPr>
          <a:xfrm>
            <a:off x="180975" y="3857625"/>
            <a:ext cx="8782050" cy="561975"/>
          </a:xfrm>
        </p:spPr>
        <p:txBody>
          <a:bodyPr/>
          <a:lstStyle/>
          <a:p>
            <a:pPr eaLnBrk="1" hangingPunct="1"/>
            <a:r>
              <a:rPr lang="en-US" sz="2500" smtClean="0"/>
              <a:t>Chapter 1</a:t>
            </a:r>
          </a:p>
        </p:txBody>
      </p:sp>
      <p:sp>
        <p:nvSpPr>
          <p:cNvPr id="4100" name="Rectangle 4"/>
          <p:cNvSpPr>
            <a:spLocks noChangeArrowheads="1"/>
          </p:cNvSpPr>
          <p:nvPr/>
        </p:nvSpPr>
        <p:spPr bwMode="auto">
          <a:xfrm>
            <a:off x="228600" y="2028825"/>
            <a:ext cx="8689975" cy="561975"/>
          </a:xfrm>
          <a:prstGeom prst="rect">
            <a:avLst/>
          </a:prstGeom>
          <a:noFill/>
          <a:ln w="9525">
            <a:noFill/>
            <a:miter lim="800000"/>
            <a:headEnd/>
            <a:tailEnd/>
          </a:ln>
        </p:spPr>
        <p:txBody>
          <a:bodyPr/>
          <a:lstStyle/>
          <a:p>
            <a:pPr algn="ctr">
              <a:spcBef>
                <a:spcPct val="50000"/>
              </a:spcBef>
            </a:pPr>
            <a:r>
              <a:rPr lang="en-US" sz="2500">
                <a:solidFill>
                  <a:srgbClr val="000000"/>
                </a:solidFill>
              </a:rPr>
              <a:t>W. Stephen Damron</a:t>
            </a:r>
          </a:p>
        </p:txBody>
      </p:sp>
      <p:sp>
        <p:nvSpPr>
          <p:cNvPr id="4103" name="Rectangle 7"/>
          <p:cNvSpPr>
            <a:spLocks noChangeArrowheads="1"/>
          </p:cNvSpPr>
          <p:nvPr/>
        </p:nvSpPr>
        <p:spPr bwMode="auto">
          <a:xfrm>
            <a:off x="180975" y="1019175"/>
            <a:ext cx="8753475" cy="966788"/>
          </a:xfrm>
          <a:prstGeom prst="rect">
            <a:avLst/>
          </a:prstGeom>
          <a:noFill/>
          <a:ln>
            <a:noFill/>
          </a:ln>
          <a:effectLst/>
          <a:extLst>
            <a:ext uri="{909E8E84-426E-40DD-AFC4-6F175D3DCCD1}"/>
            <a:ext uri="{91240B29-F687-4F45-9708-019B960494DF}"/>
            <a:ext uri="{AF507438-7753-43E0-B8FC-AC1667EBCBE1}"/>
          </a:extLst>
        </p:spPr>
        <p:txBody>
          <a:bodyPr anchor="ctr"/>
          <a:lstStyle/>
          <a:p>
            <a:pPr algn="ctr">
              <a:defRPr/>
            </a:pPr>
            <a:r>
              <a:rPr lang="en-US" sz="3500" b="1" dirty="0">
                <a:solidFill>
                  <a:srgbClr val="000000"/>
                </a:solidFill>
                <a:effectLst>
                  <a:outerShdw blurRad="38100" dist="38100" dir="2700000" algn="tl">
                    <a:srgbClr val="C0C0C0"/>
                  </a:outerShdw>
                </a:effectLst>
                <a:latin typeface="+mn-lt"/>
              </a:rPr>
              <a:t>Introduction to Animal Science:</a:t>
            </a:r>
          </a:p>
          <a:p>
            <a:pPr algn="ctr">
              <a:defRPr/>
            </a:pPr>
            <a:r>
              <a:rPr lang="en-US" sz="2400" b="1" dirty="0">
                <a:solidFill>
                  <a:srgbClr val="000000"/>
                </a:solidFill>
                <a:effectLst>
                  <a:outerShdw blurRad="38100" dist="38100" dir="2700000" algn="tl">
                    <a:srgbClr val="C0C0C0"/>
                  </a:outerShdw>
                </a:effectLst>
                <a:latin typeface="+mn-lt"/>
              </a:rPr>
              <a:t>Global, Biological, Social, and Industry Perspectives</a:t>
            </a:r>
            <a:endParaRPr lang="en-US" sz="2000" b="1" dirty="0">
              <a:solidFill>
                <a:srgbClr val="000000"/>
              </a:solidFill>
              <a:effectLst>
                <a:outerShdw blurRad="38100" dist="38100" dir="2700000" algn="tl">
                  <a:srgbClr val="C0C0C0"/>
                </a:outerShdw>
              </a:effectLst>
              <a:latin typeface="+mn-lt"/>
            </a:endParaRPr>
          </a:p>
        </p:txBody>
      </p:sp>
      <p:pic>
        <p:nvPicPr>
          <p:cNvPr id="13317" name="Picture 2"/>
          <p:cNvPicPr>
            <a:picLocks noChangeAspect="1" noChangeArrowheads="1"/>
          </p:cNvPicPr>
          <p:nvPr/>
        </p:nvPicPr>
        <p:blipFill>
          <a:blip r:embed="rId2"/>
          <a:srcRect/>
          <a:stretch>
            <a:fillRect/>
          </a:stretch>
        </p:blipFill>
        <p:spPr bwMode="auto">
          <a:xfrm>
            <a:off x="7696200" y="28575"/>
            <a:ext cx="1362075" cy="733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wipe(left)">
                                      <p:cBhvr>
                                        <p:cTn id="7" dur="1000"/>
                                        <p:tgtEl>
                                          <p:spTgt spid="4103">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103">
                                            <p:txEl>
                                              <p:pRg st="1" end="1"/>
                                            </p:txEl>
                                          </p:spTgt>
                                        </p:tgtEl>
                                        <p:attrNameLst>
                                          <p:attrName>style.visibility</p:attrName>
                                        </p:attrNameLst>
                                      </p:cBhvr>
                                      <p:to>
                                        <p:strVal val="visible"/>
                                      </p:to>
                                    </p:set>
                                    <p:animEffect transition="in" filter="wipe(left)">
                                      <p:cBhvr>
                                        <p:cTn id="11" dur="1000"/>
                                        <p:tgtEl>
                                          <p:spTgt spid="4103">
                                            <p:txEl>
                                              <p:pRg st="1" end="1"/>
                                            </p:txEl>
                                          </p:spTgt>
                                        </p:tgtEl>
                                      </p:cBhvr>
                                    </p:animEffect>
                                  </p:childTnLst>
                                </p:cTn>
                              </p:par>
                            </p:childTnLst>
                          </p:cTn>
                        </p:par>
                        <p:par>
                          <p:cTn id="12" fill="hold" nodeType="afterGroup">
                            <p:stCondLst>
                              <p:cond delay="2000"/>
                            </p:stCondLst>
                            <p:childTnLst>
                              <p:par>
                                <p:cTn id="13" presetID="22" presetClass="entr" presetSubtype="8" fill="hold" grpId="0" nodeType="afterEffect">
                                  <p:stCondLst>
                                    <p:cond delay="300"/>
                                  </p:stCondLst>
                                  <p:childTnLst>
                                    <p:set>
                                      <p:cBhvr>
                                        <p:cTn id="14" dur="1" fill="hold">
                                          <p:stCondLst>
                                            <p:cond delay="0"/>
                                          </p:stCondLst>
                                        </p:cTn>
                                        <p:tgtEl>
                                          <p:spTgt spid="4100"/>
                                        </p:tgtEl>
                                        <p:attrNameLst>
                                          <p:attrName>style.visibility</p:attrName>
                                        </p:attrNameLst>
                                      </p:cBhvr>
                                      <p:to>
                                        <p:strVal val="visible"/>
                                      </p:to>
                                    </p:set>
                                    <p:animEffect transition="in" filter="wipe(left)">
                                      <p:cBhvr>
                                        <p:cTn id="15" dur="1000"/>
                                        <p:tgtEl>
                                          <p:spTgt spid="4100"/>
                                        </p:tgtEl>
                                      </p:cBhvr>
                                    </p:animEffect>
                                  </p:childTnLst>
                                </p:cTn>
                              </p:par>
                            </p:childTnLst>
                          </p:cTn>
                        </p:par>
                        <p:par>
                          <p:cTn id="16" fill="hold" nodeType="afterGroup">
                            <p:stCondLst>
                              <p:cond delay="3300"/>
                            </p:stCondLst>
                            <p:childTnLst>
                              <p:par>
                                <p:cTn id="17" presetID="22" presetClass="entr" presetSubtype="8" fill="hold" grpId="0" nodeType="afterEffect">
                                  <p:stCondLst>
                                    <p:cond delay="300"/>
                                  </p:stCondLst>
                                  <p:childTnLst>
                                    <p:set>
                                      <p:cBhvr>
                                        <p:cTn id="18" dur="1" fill="hold">
                                          <p:stCondLst>
                                            <p:cond delay="0"/>
                                          </p:stCondLst>
                                        </p:cTn>
                                        <p:tgtEl>
                                          <p:spTgt spid="4098"/>
                                        </p:tgtEl>
                                        <p:attrNameLst>
                                          <p:attrName>style.visibility</p:attrName>
                                        </p:attrNameLst>
                                      </p:cBhvr>
                                      <p:to>
                                        <p:strVal val="visible"/>
                                      </p:to>
                                    </p:set>
                                    <p:animEffect transition="in" filter="wipe(left)">
                                      <p:cBhvr>
                                        <p:cTn id="19" dur="1000"/>
                                        <p:tgtEl>
                                          <p:spTgt spid="4098"/>
                                        </p:tgtEl>
                                      </p:cBhvr>
                                    </p:animEffect>
                                  </p:childTnLst>
                                </p:cTn>
                              </p:par>
                            </p:childTnLst>
                          </p:cTn>
                        </p:par>
                        <p:par>
                          <p:cTn id="20" fill="hold" nodeType="afterGroup">
                            <p:stCondLst>
                              <p:cond delay="4600"/>
                            </p:stCondLst>
                            <p:childTnLst>
                              <p:par>
                                <p:cTn id="21" presetID="22" presetClass="entr" presetSubtype="8" fill="hold" grpId="0" nodeType="afterEffect">
                                  <p:stCondLst>
                                    <p:cond delay="300"/>
                                  </p:stCondLst>
                                  <p:childTnLst>
                                    <p:set>
                                      <p:cBhvr>
                                        <p:cTn id="22" dur="1" fill="hold">
                                          <p:stCondLst>
                                            <p:cond delay="0"/>
                                          </p:stCondLst>
                                        </p:cTn>
                                        <p:tgtEl>
                                          <p:spTgt spid="4099">
                                            <p:txEl>
                                              <p:pRg st="0" end="0"/>
                                            </p:txEl>
                                          </p:spTgt>
                                        </p:tgtEl>
                                        <p:attrNameLst>
                                          <p:attrName>style.visibility</p:attrName>
                                        </p:attrNameLst>
                                      </p:cBhvr>
                                      <p:to>
                                        <p:strVal val="visible"/>
                                      </p:to>
                                    </p:set>
                                    <p:animEffect transition="in" filter="wipe(left)">
                                      <p:cBhvr>
                                        <p:cTn id="23" dur="1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10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Animal Science Specialties</a:t>
            </a:r>
          </a:p>
        </p:txBody>
      </p:sp>
      <p:sp>
        <p:nvSpPr>
          <p:cNvPr id="3" name="Content Placeholder 2"/>
          <p:cNvSpPr>
            <a:spLocks noGrp="1"/>
          </p:cNvSpPr>
          <p:nvPr>
            <p:ph idx="1"/>
          </p:nvPr>
        </p:nvSpPr>
        <p:spPr/>
        <p:txBody>
          <a:bodyPr/>
          <a:lstStyle/>
          <a:p>
            <a:pPr eaLnBrk="1" hangingPunct="1"/>
            <a:r>
              <a:rPr lang="en-US" smtClean="0"/>
              <a:t>Animal science specialties can be broken down in many ways, but the following categories are common.</a:t>
            </a:r>
          </a:p>
          <a:p>
            <a:pPr lvl="1" eaLnBrk="1" hangingPunct="1"/>
            <a:r>
              <a:rPr lang="en-US" b="1" smtClean="0"/>
              <a:t>Genetics</a:t>
            </a:r>
          </a:p>
          <a:p>
            <a:pPr lvl="1" eaLnBrk="1" hangingPunct="1"/>
            <a:r>
              <a:rPr lang="en-US" b="1" smtClean="0"/>
              <a:t>Nutrition</a:t>
            </a:r>
          </a:p>
          <a:p>
            <a:pPr lvl="1" eaLnBrk="1" hangingPunct="1"/>
            <a:r>
              <a:rPr lang="en-US" b="1" smtClean="0"/>
              <a:t>Physiology</a:t>
            </a:r>
          </a:p>
          <a:p>
            <a:pPr lvl="1" eaLnBrk="1" hangingPunct="1"/>
            <a:r>
              <a:rPr lang="en-US" b="1" smtClean="0"/>
              <a:t>Animal health</a:t>
            </a:r>
          </a:p>
          <a:p>
            <a:pPr lvl="1" eaLnBrk="1" hangingPunct="1"/>
            <a:r>
              <a:rPr lang="en-US" b="1" smtClean="0"/>
              <a:t>Ethology</a:t>
            </a:r>
          </a:p>
          <a:p>
            <a:pPr lvl="1" eaLnBrk="1" hangingPunct="1"/>
            <a:r>
              <a:rPr lang="en-US" b="1" smtClean="0"/>
              <a:t>Meat science</a:t>
            </a:r>
          </a:p>
          <a:p>
            <a:pPr lvl="1" eaLnBrk="1" hangingPunct="1"/>
            <a:r>
              <a:rPr lang="en-US" b="1" smtClean="0"/>
              <a:t>Dairy product science</a:t>
            </a:r>
          </a:p>
          <a:p>
            <a:pPr lvl="1" eaLnBrk="1" hangingPunct="1"/>
            <a:r>
              <a:rPr lang="en-US" b="1" smtClean="0"/>
              <a:t>Biotechnology</a:t>
            </a:r>
          </a:p>
          <a:p>
            <a:pPr lvl="1" eaLnBrk="1" hangingPunct="1"/>
            <a:endParaRPr lang="en-US" smtClean="0"/>
          </a:p>
        </p:txBody>
      </p:sp>
      <p:sp>
        <p:nvSpPr>
          <p:cNvPr id="4" name="TextBox 3"/>
          <p:cNvSpPr txBox="1">
            <a:spLocks noChangeArrowheads="1"/>
          </p:cNvSpPr>
          <p:nvPr/>
        </p:nvSpPr>
        <p:spPr bwMode="auto">
          <a:xfrm>
            <a:off x="5181600" y="2678113"/>
            <a:ext cx="3276600" cy="2555875"/>
          </a:xfrm>
          <a:prstGeom prst="rect">
            <a:avLst/>
          </a:prstGeom>
          <a:solidFill>
            <a:schemeClr val="bg1"/>
          </a:solidFill>
          <a:ln w="25400" cap="rnd">
            <a:solidFill>
              <a:srgbClr val="0070C0"/>
            </a:solidFill>
            <a:miter lim="800000"/>
            <a:headEnd/>
            <a:tailEnd/>
          </a:ln>
        </p:spPr>
        <p:txBody>
          <a:bodyPr>
            <a:spAutoFit/>
          </a:bodyPr>
          <a:lstStyle/>
          <a:p>
            <a:r>
              <a:rPr lang="en-US" sz="2000"/>
              <a:t>Genetics is the science of heredity and variation  of inherited characteristics. </a:t>
            </a:r>
          </a:p>
          <a:p>
            <a:endParaRPr lang="en-US" sz="2000"/>
          </a:p>
          <a:p>
            <a:r>
              <a:rPr lang="en-US" sz="2000"/>
              <a:t>This area includes animal breeding and the genetic code to improve farm animal production.</a:t>
            </a:r>
          </a:p>
        </p:txBody>
      </p:sp>
      <p:sp>
        <p:nvSpPr>
          <p:cNvPr id="5" name="TextBox 4"/>
          <p:cNvSpPr txBox="1">
            <a:spLocks noChangeArrowheads="1"/>
          </p:cNvSpPr>
          <p:nvPr/>
        </p:nvSpPr>
        <p:spPr bwMode="auto">
          <a:xfrm>
            <a:off x="5181600" y="2667000"/>
            <a:ext cx="3276600" cy="2554288"/>
          </a:xfrm>
          <a:prstGeom prst="rect">
            <a:avLst/>
          </a:prstGeom>
          <a:solidFill>
            <a:schemeClr val="bg1"/>
          </a:solidFill>
          <a:ln w="25400" cap="rnd">
            <a:solidFill>
              <a:srgbClr val="0070C0"/>
            </a:solidFill>
            <a:miter lim="800000"/>
            <a:headEnd/>
            <a:tailEnd/>
          </a:ln>
        </p:spPr>
        <p:txBody>
          <a:bodyPr>
            <a:spAutoFit/>
          </a:bodyPr>
          <a:lstStyle/>
          <a:p>
            <a:r>
              <a:rPr lang="en-US" sz="2000"/>
              <a:t>Nutrition studies how organisms acquire and use food/feed for their bodies needs.</a:t>
            </a:r>
          </a:p>
          <a:p>
            <a:endParaRPr lang="en-US" sz="2000"/>
          </a:p>
          <a:p>
            <a:r>
              <a:rPr lang="en-US" sz="2000"/>
              <a:t>The most important environmental factor is feed.</a:t>
            </a:r>
          </a:p>
        </p:txBody>
      </p:sp>
      <p:sp>
        <p:nvSpPr>
          <p:cNvPr id="6" name="TextBox 5"/>
          <p:cNvSpPr txBox="1">
            <a:spLocks noChangeArrowheads="1"/>
          </p:cNvSpPr>
          <p:nvPr/>
        </p:nvSpPr>
        <p:spPr bwMode="auto">
          <a:xfrm>
            <a:off x="5181600" y="2667000"/>
            <a:ext cx="3276600" cy="2554288"/>
          </a:xfrm>
          <a:prstGeom prst="rect">
            <a:avLst/>
          </a:prstGeom>
          <a:solidFill>
            <a:schemeClr val="bg1"/>
          </a:solidFill>
          <a:ln w="25400" cap="rnd">
            <a:solidFill>
              <a:srgbClr val="0070C0"/>
            </a:solidFill>
            <a:miter lim="800000"/>
            <a:headEnd/>
            <a:tailEnd/>
          </a:ln>
        </p:spPr>
        <p:txBody>
          <a:bodyPr>
            <a:spAutoFit/>
          </a:bodyPr>
          <a:lstStyle/>
          <a:p>
            <a:r>
              <a:rPr lang="en-US" sz="2000"/>
              <a:t>Physiology is the study of the mechanisms of life from the cellular level to the whole animal.</a:t>
            </a:r>
          </a:p>
          <a:p>
            <a:endParaRPr lang="en-US" sz="2000"/>
          </a:p>
          <a:p>
            <a:r>
              <a:rPr lang="en-US" sz="2000"/>
              <a:t>This area includes reproductive, renal, and exercise physiology areas.</a:t>
            </a:r>
          </a:p>
        </p:txBody>
      </p:sp>
      <p:sp>
        <p:nvSpPr>
          <p:cNvPr id="7" name="TextBox 6"/>
          <p:cNvSpPr txBox="1">
            <a:spLocks noChangeArrowheads="1"/>
          </p:cNvSpPr>
          <p:nvPr/>
        </p:nvSpPr>
        <p:spPr bwMode="auto">
          <a:xfrm>
            <a:off x="5181600" y="2667000"/>
            <a:ext cx="3276600" cy="2554288"/>
          </a:xfrm>
          <a:prstGeom prst="rect">
            <a:avLst/>
          </a:prstGeom>
          <a:solidFill>
            <a:schemeClr val="bg1"/>
          </a:solidFill>
          <a:ln w="25400" cap="rnd">
            <a:solidFill>
              <a:srgbClr val="0070C0"/>
            </a:solidFill>
            <a:miter lim="800000"/>
            <a:headEnd/>
            <a:tailEnd/>
          </a:ln>
        </p:spPr>
        <p:txBody>
          <a:bodyPr>
            <a:spAutoFit/>
          </a:bodyPr>
          <a:lstStyle/>
          <a:p>
            <a:r>
              <a:rPr lang="en-US" sz="2000"/>
              <a:t>Animal health studies how diseases, parasites, and environmental factors affect animal productivity and welfare.</a:t>
            </a:r>
          </a:p>
          <a:p>
            <a:endParaRPr lang="en-US" sz="2000"/>
          </a:p>
          <a:p>
            <a:r>
              <a:rPr lang="en-US" sz="2000"/>
              <a:t>Disease is any state other than a state of health.</a:t>
            </a:r>
          </a:p>
        </p:txBody>
      </p:sp>
      <p:sp>
        <p:nvSpPr>
          <p:cNvPr id="8" name="TextBox 7"/>
          <p:cNvSpPr txBox="1">
            <a:spLocks noChangeArrowheads="1"/>
          </p:cNvSpPr>
          <p:nvPr/>
        </p:nvSpPr>
        <p:spPr bwMode="auto">
          <a:xfrm>
            <a:off x="5181600" y="2667000"/>
            <a:ext cx="3276600" cy="2554288"/>
          </a:xfrm>
          <a:prstGeom prst="rect">
            <a:avLst/>
          </a:prstGeom>
          <a:solidFill>
            <a:schemeClr val="bg1"/>
          </a:solidFill>
          <a:ln w="25400" cap="rnd">
            <a:solidFill>
              <a:srgbClr val="0070C0"/>
            </a:solidFill>
            <a:miter lim="800000"/>
            <a:headEnd/>
            <a:tailEnd/>
          </a:ln>
        </p:spPr>
        <p:txBody>
          <a:bodyPr>
            <a:spAutoFit/>
          </a:bodyPr>
          <a:lstStyle/>
          <a:p>
            <a:r>
              <a:rPr lang="en-US" sz="2000"/>
              <a:t>Ethology is the study of animal behavior.</a:t>
            </a:r>
          </a:p>
          <a:p>
            <a:r>
              <a:rPr lang="en-US" sz="2000" b="1"/>
              <a:t>Applied ethology</a:t>
            </a:r>
            <a:r>
              <a:rPr lang="en-US" sz="2000"/>
              <a:t> includes welfare assessment, optimizing production, behavioral control, behavioral disorders, and behavioral genetics.</a:t>
            </a:r>
          </a:p>
        </p:txBody>
      </p:sp>
      <p:sp>
        <p:nvSpPr>
          <p:cNvPr id="9" name="TextBox 8"/>
          <p:cNvSpPr txBox="1">
            <a:spLocks noChangeArrowheads="1"/>
          </p:cNvSpPr>
          <p:nvPr/>
        </p:nvSpPr>
        <p:spPr bwMode="auto">
          <a:xfrm>
            <a:off x="5181600" y="2667000"/>
            <a:ext cx="3276600" cy="2554288"/>
          </a:xfrm>
          <a:prstGeom prst="rect">
            <a:avLst/>
          </a:prstGeom>
          <a:solidFill>
            <a:schemeClr val="bg1"/>
          </a:solidFill>
          <a:ln w="25400" cap="rnd">
            <a:solidFill>
              <a:srgbClr val="0070C0"/>
            </a:solidFill>
            <a:miter lim="800000"/>
            <a:headEnd/>
            <a:tailEnd/>
          </a:ln>
        </p:spPr>
        <p:txBody>
          <a:bodyPr>
            <a:spAutoFit/>
          </a:bodyPr>
          <a:lstStyle/>
          <a:p>
            <a:r>
              <a:rPr lang="en-US" sz="2000"/>
              <a:t>Meat science deals with the handling, distribution, and marketing of finished meat products.</a:t>
            </a:r>
          </a:p>
          <a:p>
            <a:endParaRPr lang="en-US" sz="2000"/>
          </a:p>
          <a:p>
            <a:r>
              <a:rPr lang="en-US" sz="2000"/>
              <a:t>Meat is defined as the edible flesh of animals that is used for food.</a:t>
            </a:r>
          </a:p>
        </p:txBody>
      </p:sp>
      <p:sp>
        <p:nvSpPr>
          <p:cNvPr id="10" name="TextBox 9"/>
          <p:cNvSpPr txBox="1">
            <a:spLocks noChangeArrowheads="1"/>
          </p:cNvSpPr>
          <p:nvPr/>
        </p:nvSpPr>
        <p:spPr bwMode="auto">
          <a:xfrm>
            <a:off x="5181600" y="2667000"/>
            <a:ext cx="3276600" cy="2554288"/>
          </a:xfrm>
          <a:prstGeom prst="rect">
            <a:avLst/>
          </a:prstGeom>
          <a:solidFill>
            <a:schemeClr val="bg1"/>
          </a:solidFill>
          <a:ln w="25400" cap="rnd">
            <a:solidFill>
              <a:srgbClr val="0070C0"/>
            </a:solidFill>
            <a:miter lim="800000"/>
            <a:headEnd/>
            <a:tailEnd/>
          </a:ln>
        </p:spPr>
        <p:txBody>
          <a:bodyPr>
            <a:spAutoFit/>
          </a:bodyPr>
          <a:lstStyle/>
          <a:p>
            <a:endParaRPr lang="en-US" sz="2000"/>
          </a:p>
          <a:p>
            <a:r>
              <a:rPr lang="en-US" sz="2000"/>
              <a:t>Dairy product science deals with the collection, handling, and marketing of milk in its many forms to the consuming public.</a:t>
            </a:r>
          </a:p>
          <a:p>
            <a:endParaRPr lang="en-US" sz="2000"/>
          </a:p>
          <a:p>
            <a:endParaRPr lang="en-US" sz="2000"/>
          </a:p>
        </p:txBody>
      </p:sp>
      <p:sp>
        <p:nvSpPr>
          <p:cNvPr id="11" name="TextBox 10"/>
          <p:cNvSpPr txBox="1">
            <a:spLocks noChangeArrowheads="1"/>
          </p:cNvSpPr>
          <p:nvPr/>
        </p:nvSpPr>
        <p:spPr bwMode="auto">
          <a:xfrm>
            <a:off x="5181600" y="2667000"/>
            <a:ext cx="3276600" cy="2554288"/>
          </a:xfrm>
          <a:prstGeom prst="rect">
            <a:avLst/>
          </a:prstGeom>
          <a:solidFill>
            <a:schemeClr val="bg1"/>
          </a:solidFill>
          <a:ln w="25400" cap="rnd">
            <a:solidFill>
              <a:srgbClr val="89A4A7"/>
            </a:solidFill>
            <a:miter lim="800000"/>
            <a:headEnd/>
            <a:tailEnd/>
          </a:ln>
        </p:spPr>
        <p:txBody>
          <a:bodyPr>
            <a:spAutoFit/>
          </a:bodyPr>
          <a:lstStyle/>
          <a:p>
            <a:r>
              <a:rPr lang="en-US" sz="2000"/>
              <a:t>Biotechnology involves technological applications of biology.</a:t>
            </a:r>
          </a:p>
          <a:p>
            <a:endParaRPr lang="en-US" sz="2000"/>
          </a:p>
          <a:p>
            <a:r>
              <a:rPr lang="en-US" sz="2000"/>
              <a:t>This discipline has caught attention in animal science because of recombinant DNA technology.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par>
                                <p:cTn id="17" presetID="22" presetClass="entr" presetSubtype="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500"/>
                                        <p:tgtEl>
                                          <p:spTgt spid="3">
                                            <p:txEl>
                                              <p:pRg st="2" end="2"/>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par>
                                <p:cTn id="29" presetID="22" presetClass="entr" presetSubtype="1"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up)">
                                      <p:cBhvr>
                                        <p:cTn id="31" dur="500"/>
                                        <p:tgtEl>
                                          <p:spTgt spid="3">
                                            <p:txEl>
                                              <p:pRg st="3" end="3"/>
                                            </p:txEl>
                                          </p:spTgt>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par>
                                <p:cTn id="41" presetID="22" presetClass="entr" presetSubtype="1"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up)">
                                      <p:cBhvr>
                                        <p:cTn id="43" dur="500"/>
                                        <p:tgtEl>
                                          <p:spTgt spid="3">
                                            <p:txEl>
                                              <p:pRg st="4" end="4"/>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7"/>
                                        </p:tgtEl>
                                      </p:cBhvr>
                                    </p:animEffect>
                                    <p:set>
                                      <p:cBhvr>
                                        <p:cTn id="52" dur="1" fill="hold">
                                          <p:stCondLst>
                                            <p:cond delay="499"/>
                                          </p:stCondLst>
                                        </p:cTn>
                                        <p:tgtEl>
                                          <p:spTgt spid="7"/>
                                        </p:tgtEl>
                                        <p:attrNameLst>
                                          <p:attrName>style.visibility</p:attrName>
                                        </p:attrNameLst>
                                      </p:cBhvr>
                                      <p:to>
                                        <p:strVal val="hidden"/>
                                      </p:to>
                                    </p:set>
                                  </p:childTnLst>
                                </p:cTn>
                              </p:par>
                              <p:par>
                                <p:cTn id="53" presetID="22" presetClass="entr" presetSubtype="1" fill="hold"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wipe(up)">
                                      <p:cBhvr>
                                        <p:cTn id="55" dur="500"/>
                                        <p:tgtEl>
                                          <p:spTgt spid="3">
                                            <p:txEl>
                                              <p:pRg st="5" end="5"/>
                                            </p:txEl>
                                          </p:spTgt>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8"/>
                                        </p:tgtEl>
                                      </p:cBhvr>
                                    </p:animEffect>
                                    <p:set>
                                      <p:cBhvr>
                                        <p:cTn id="64" dur="1" fill="hold">
                                          <p:stCondLst>
                                            <p:cond delay="499"/>
                                          </p:stCondLst>
                                        </p:cTn>
                                        <p:tgtEl>
                                          <p:spTgt spid="8"/>
                                        </p:tgtEl>
                                        <p:attrNameLst>
                                          <p:attrName>style.visibility</p:attrName>
                                        </p:attrNameLst>
                                      </p:cBhvr>
                                      <p:to>
                                        <p:strVal val="hidden"/>
                                      </p:to>
                                    </p:set>
                                  </p:childTnLst>
                                </p:cTn>
                              </p:par>
                              <p:par>
                                <p:cTn id="65" presetID="22" presetClass="entr" presetSubtype="1" fill="hold" nodeType="with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wipe(up)">
                                      <p:cBhvr>
                                        <p:cTn id="67" dur="500"/>
                                        <p:tgtEl>
                                          <p:spTgt spid="3">
                                            <p:txEl>
                                              <p:pRg st="6" end="6"/>
                                            </p:txEl>
                                          </p:spTgt>
                                        </p:tgtEl>
                                      </p:cBhvr>
                                    </p:animEffect>
                                  </p:childTnLst>
                                </p:cTn>
                              </p:par>
                            </p:childTnLst>
                          </p:cTn>
                        </p:par>
                        <p:par>
                          <p:cTn id="68" fill="hold">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fade">
                                      <p:cBhvr>
                                        <p:cTn id="71" dur="500"/>
                                        <p:tgtEl>
                                          <p:spTgt spid="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9"/>
                                        </p:tgtEl>
                                      </p:cBhvr>
                                    </p:animEffect>
                                    <p:set>
                                      <p:cBhvr>
                                        <p:cTn id="76" dur="1" fill="hold">
                                          <p:stCondLst>
                                            <p:cond delay="499"/>
                                          </p:stCondLst>
                                        </p:cTn>
                                        <p:tgtEl>
                                          <p:spTgt spid="9"/>
                                        </p:tgtEl>
                                        <p:attrNameLst>
                                          <p:attrName>style.visibility</p:attrName>
                                        </p:attrNameLst>
                                      </p:cBhvr>
                                      <p:to>
                                        <p:strVal val="hidden"/>
                                      </p:to>
                                    </p:set>
                                  </p:childTnLst>
                                </p:cTn>
                              </p:par>
                              <p:par>
                                <p:cTn id="77" presetID="22" presetClass="entr" presetSubtype="1" fill="hold" nodeType="with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Effect transition="in" filter="wipe(up)">
                                      <p:cBhvr>
                                        <p:cTn id="79" dur="500"/>
                                        <p:tgtEl>
                                          <p:spTgt spid="3">
                                            <p:txEl>
                                              <p:pRg st="7" end="7"/>
                                            </p:txEl>
                                          </p:spTgt>
                                        </p:tgtEl>
                                      </p:cBhvr>
                                    </p:animEffec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fade">
                                      <p:cBhvr>
                                        <p:cTn id="83" dur="5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1" nodeType="clickEffect">
                                  <p:stCondLst>
                                    <p:cond delay="0"/>
                                  </p:stCondLst>
                                  <p:childTnLst>
                                    <p:animEffect transition="out" filter="fade">
                                      <p:cBhvr>
                                        <p:cTn id="87" dur="500"/>
                                        <p:tgtEl>
                                          <p:spTgt spid="10"/>
                                        </p:tgtEl>
                                      </p:cBhvr>
                                    </p:animEffect>
                                    <p:set>
                                      <p:cBhvr>
                                        <p:cTn id="88" dur="1" fill="hold">
                                          <p:stCondLst>
                                            <p:cond delay="499"/>
                                          </p:stCondLst>
                                        </p:cTn>
                                        <p:tgtEl>
                                          <p:spTgt spid="10"/>
                                        </p:tgtEl>
                                        <p:attrNameLst>
                                          <p:attrName>style.visibility</p:attrName>
                                        </p:attrNameLst>
                                      </p:cBhvr>
                                      <p:to>
                                        <p:strVal val="hidden"/>
                                      </p:to>
                                    </p:set>
                                  </p:childTnLst>
                                </p:cTn>
                              </p:par>
                              <p:par>
                                <p:cTn id="89" presetID="22" presetClass="entr" presetSubtype="1" fill="hold" nodeType="with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Effect transition="in" filter="wipe(up)">
                                      <p:cBhvr>
                                        <p:cTn id="91" dur="500"/>
                                        <p:tgtEl>
                                          <p:spTgt spid="3">
                                            <p:txEl>
                                              <p:pRg st="8" end="8"/>
                                            </p:txEl>
                                          </p:spTgt>
                                        </p:tgtEl>
                                      </p:cBhvr>
                                    </p:animEffect>
                                  </p:childTnLst>
                                </p:cTn>
                              </p:par>
                            </p:childTnLst>
                          </p:cTn>
                        </p:par>
                        <p:par>
                          <p:cTn id="92" fill="hold">
                            <p:stCondLst>
                              <p:cond delay="500"/>
                            </p:stCondLst>
                            <p:childTnLst>
                              <p:par>
                                <p:cTn id="93" presetID="10" presetClass="entr" presetSubtype="0"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Effect transition="in" filter="fade">
                                      <p:cBhvr>
                                        <p:cTn id="9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Animal Distribution</a:t>
            </a:r>
          </a:p>
        </p:txBody>
      </p:sp>
      <p:sp>
        <p:nvSpPr>
          <p:cNvPr id="3" name="Content Placeholder 2"/>
          <p:cNvSpPr>
            <a:spLocks noGrp="1"/>
          </p:cNvSpPr>
          <p:nvPr>
            <p:ph idx="1"/>
          </p:nvPr>
        </p:nvSpPr>
        <p:spPr/>
        <p:txBody>
          <a:bodyPr/>
          <a:lstStyle/>
          <a:p>
            <a:pPr eaLnBrk="1" hangingPunct="1"/>
            <a:r>
              <a:rPr lang="en-US" smtClean="0"/>
              <a:t>There are approximately 4.5 billion large farm animals and 19.8 billion poultry distributed throughout the world.</a:t>
            </a:r>
          </a:p>
          <a:p>
            <a:pPr eaLnBrk="1" hangingPunct="1"/>
            <a:r>
              <a:rPr lang="en-US" smtClean="0"/>
              <a:t>The number of large farm animals has been increasing at an average rate of about 1% annually for three decades.</a:t>
            </a:r>
          </a:p>
          <a:p>
            <a:pPr eaLnBrk="1" hangingPunct="1"/>
            <a:r>
              <a:rPr lang="en-US" smtClean="0"/>
              <a:t>Poultry numbers have increased more rapidly at an average rate of over 5% annually.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Animal Distribution</a:t>
            </a:r>
          </a:p>
        </p:txBody>
      </p:sp>
      <p:sp>
        <p:nvSpPr>
          <p:cNvPr id="3" name="Content Placeholder 2"/>
          <p:cNvSpPr>
            <a:spLocks noGrp="1"/>
          </p:cNvSpPr>
          <p:nvPr>
            <p:ph idx="1"/>
          </p:nvPr>
        </p:nvSpPr>
        <p:spPr/>
        <p:txBody>
          <a:bodyPr/>
          <a:lstStyle/>
          <a:p>
            <a:pPr eaLnBrk="1" hangingPunct="1"/>
            <a:r>
              <a:rPr lang="en-US" smtClean="0"/>
              <a:t>Until very recently, greater than ⅔ of the large farm animals were found in developing countries, but they produced only about a </a:t>
            </a:r>
            <a:r>
              <a:rPr lang="en-US" smtClean="0">
                <a:latin typeface="Calibri" pitchFamily="34" charset="0"/>
              </a:rPr>
              <a:t>⅓</a:t>
            </a:r>
            <a:r>
              <a:rPr lang="en-US" smtClean="0"/>
              <a:t> of the meat, milk, and wool produced in the world.</a:t>
            </a:r>
          </a:p>
          <a:p>
            <a:pPr eaLnBrk="1" hangingPunct="1"/>
            <a:r>
              <a:rPr lang="en-US" smtClean="0"/>
              <a:t>Reasons for this low productivity include environmental stresses, disease challenges, lack of access to technology, and different objectives of livestock production.</a:t>
            </a:r>
          </a:p>
          <a:p>
            <a:pPr eaLnBrk="1" hangingPunct="1"/>
            <a:r>
              <a:rPr lang="en-US" smtClean="0"/>
              <a:t>However, the productivity of the livestock in the developing world is improving dramatically.</a:t>
            </a:r>
          </a:p>
          <a:p>
            <a:pPr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Animal Distribution</a:t>
            </a:r>
          </a:p>
        </p:txBody>
      </p:sp>
      <p:sp>
        <p:nvSpPr>
          <p:cNvPr id="3" name="Content Placeholder 2"/>
          <p:cNvSpPr>
            <a:spLocks noGrp="1"/>
          </p:cNvSpPr>
          <p:nvPr>
            <p:ph sz="half" idx="1"/>
          </p:nvPr>
        </p:nvSpPr>
        <p:spPr>
          <a:xfrm>
            <a:off x="457200" y="1279525"/>
            <a:ext cx="3505200" cy="4949825"/>
          </a:xfrm>
        </p:spPr>
        <p:txBody>
          <a:bodyPr anchor="ctr"/>
          <a:lstStyle/>
          <a:p>
            <a:pPr eaLnBrk="1" hangingPunct="1">
              <a:defRPr/>
            </a:pPr>
            <a:r>
              <a:rPr lang="en-US" dirty="0" smtClean="0"/>
              <a:t>Agricultural animals have made a major contribution to the welfare of human societies for millennia by providing a variety of products and services.</a:t>
            </a:r>
          </a:p>
          <a:p>
            <a:pPr marL="0" indent="0" eaLnBrk="1" hangingPunct="1">
              <a:buFontTx/>
              <a:buNone/>
              <a:defRPr/>
            </a:pPr>
            <a:endParaRPr lang="en-US" dirty="0"/>
          </a:p>
        </p:txBody>
      </p:sp>
      <p:pic>
        <p:nvPicPr>
          <p:cNvPr id="25603" name="Picture 6"/>
          <p:cNvPicPr>
            <a:picLocks noChangeAspect="1" noChangeArrowheads="1"/>
          </p:cNvPicPr>
          <p:nvPr/>
        </p:nvPicPr>
        <p:blipFill>
          <a:blip r:embed="rId2"/>
          <a:srcRect/>
          <a:stretch>
            <a:fillRect/>
          </a:stretch>
        </p:blipFill>
        <p:spPr bwMode="auto">
          <a:xfrm>
            <a:off x="3886200" y="1162050"/>
            <a:ext cx="4846638" cy="4910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4"/>
          <p:cNvSpPr>
            <a:spLocks noGrp="1"/>
          </p:cNvSpPr>
          <p:nvPr>
            <p:ph type="title"/>
          </p:nvPr>
        </p:nvSpPr>
        <p:spPr/>
        <p:txBody>
          <a:bodyPr/>
          <a:lstStyle/>
          <a:p>
            <a:pPr eaLnBrk="1" hangingPunct="1"/>
            <a:r>
              <a:rPr lang="en-US" smtClean="0"/>
              <a:t>Contribution of Animals to Humanity</a:t>
            </a:r>
          </a:p>
        </p:txBody>
      </p:sp>
      <p:sp>
        <p:nvSpPr>
          <p:cNvPr id="6" name="Content Placeholder 5"/>
          <p:cNvSpPr>
            <a:spLocks noGrp="1"/>
          </p:cNvSpPr>
          <p:nvPr>
            <p:ph idx="1"/>
          </p:nvPr>
        </p:nvSpPr>
        <p:spPr/>
        <p:txBody>
          <a:bodyPr/>
          <a:lstStyle/>
          <a:p>
            <a:pPr eaLnBrk="1" hangingPunct="1"/>
            <a:r>
              <a:rPr lang="en-US" b="1" smtClean="0"/>
              <a:t>Food Source</a:t>
            </a:r>
          </a:p>
          <a:p>
            <a:pPr lvl="1" eaLnBrk="1" hangingPunct="1"/>
            <a:r>
              <a:rPr lang="en-US" smtClean="0"/>
              <a:t>Humans are </a:t>
            </a:r>
            <a:r>
              <a:rPr lang="en-US" b="1" smtClean="0"/>
              <a:t>omnivores</a:t>
            </a:r>
            <a:r>
              <a:rPr lang="en-US" smtClean="0"/>
              <a:t>, consuming both plant- and animal-based foods.</a:t>
            </a:r>
          </a:p>
          <a:p>
            <a:pPr lvl="1" eaLnBrk="1" hangingPunct="1"/>
            <a:endParaRPr lang="en-US" smtClean="0"/>
          </a:p>
          <a:p>
            <a:pPr lvl="1" eaLnBrk="1" hangingPunct="1"/>
            <a:r>
              <a:rPr lang="en-US" smtClean="0"/>
              <a:t>Plants supply 82.8% of the total food energy consumed by the world’s people.</a:t>
            </a:r>
          </a:p>
          <a:p>
            <a:pPr lvl="1" eaLnBrk="1" hangingPunct="1"/>
            <a:endParaRPr lang="en-US" smtClean="0"/>
          </a:p>
          <a:p>
            <a:pPr lvl="1" eaLnBrk="1" hangingPunct="1"/>
            <a:r>
              <a:rPr lang="en-US" smtClean="0"/>
              <a:t>Animal products supply the remaining 17.2%.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up)">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up)">
                                      <p:cBhvr>
                                        <p:cTn id="1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Contribution of Animals to Humanity</a:t>
            </a:r>
          </a:p>
        </p:txBody>
      </p:sp>
      <p:grpSp>
        <p:nvGrpSpPr>
          <p:cNvPr id="27650" name="Group 4"/>
          <p:cNvGrpSpPr>
            <a:grpSpLocks/>
          </p:cNvGrpSpPr>
          <p:nvPr/>
        </p:nvGrpSpPr>
        <p:grpSpPr bwMode="auto">
          <a:xfrm>
            <a:off x="838200" y="914400"/>
            <a:ext cx="7391400" cy="4572000"/>
            <a:chOff x="838200" y="1676400"/>
            <a:chExt cx="7391400" cy="4572000"/>
          </a:xfrm>
        </p:grpSpPr>
        <p:sp>
          <p:nvSpPr>
            <p:cNvPr id="4" name="Rectangle 3"/>
            <p:cNvSpPr/>
            <p:nvPr/>
          </p:nvSpPr>
          <p:spPr>
            <a:xfrm>
              <a:off x="838200" y="1676400"/>
              <a:ext cx="7391400" cy="4572000"/>
            </a:xfrm>
            <a:prstGeom prst="rect">
              <a:avLst/>
            </a:prstGeom>
            <a:solidFill>
              <a:schemeClr val="bg1"/>
            </a:solidFill>
            <a:ln>
              <a:solidFill>
                <a:srgbClr val="89A4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7653" name="Picture 2"/>
            <p:cNvPicPr>
              <a:picLocks noChangeAspect="1" noChangeArrowheads="1"/>
            </p:cNvPicPr>
            <p:nvPr/>
          </p:nvPicPr>
          <p:blipFill>
            <a:blip r:embed="rId2"/>
            <a:srcRect/>
            <a:stretch>
              <a:fillRect/>
            </a:stretch>
          </p:blipFill>
          <p:spPr bwMode="auto">
            <a:xfrm>
              <a:off x="981429" y="1784169"/>
              <a:ext cx="7104942" cy="4384783"/>
            </a:xfrm>
            <a:prstGeom prst="rect">
              <a:avLst/>
            </a:prstGeom>
            <a:noFill/>
            <a:ln w="9525">
              <a:noFill/>
              <a:miter lim="800000"/>
              <a:headEnd/>
              <a:tailEnd/>
            </a:ln>
          </p:spPr>
        </p:pic>
      </p:grpSp>
      <p:sp>
        <p:nvSpPr>
          <p:cNvPr id="27651" name="TextBox 6"/>
          <p:cNvSpPr txBox="1">
            <a:spLocks noChangeArrowheads="1"/>
          </p:cNvSpPr>
          <p:nvPr/>
        </p:nvSpPr>
        <p:spPr bwMode="auto">
          <a:xfrm>
            <a:off x="838200" y="5486400"/>
            <a:ext cx="7391400" cy="862013"/>
          </a:xfrm>
          <a:prstGeom prst="rect">
            <a:avLst/>
          </a:prstGeom>
          <a:noFill/>
          <a:ln w="9525">
            <a:noFill/>
            <a:miter lim="800000"/>
            <a:headEnd/>
            <a:tailEnd/>
          </a:ln>
        </p:spPr>
        <p:txBody>
          <a:bodyPr>
            <a:spAutoFit/>
          </a:bodyPr>
          <a:lstStyle/>
          <a:p>
            <a:r>
              <a:rPr lang="en-US" b="1"/>
              <a:t>Figure 1-2</a:t>
            </a:r>
            <a:endParaRPr lang="en-US"/>
          </a:p>
          <a:p>
            <a:r>
              <a:rPr lang="en-US" i="1"/>
              <a:t>Contributions of food sources to human energy (calorie) consumption.</a:t>
            </a:r>
          </a:p>
          <a:p>
            <a:r>
              <a:rPr lang="en-US" sz="1200"/>
              <a:t>(Source: FAO, 2011a.)</a:t>
            </a: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4"/>
          <p:cNvSpPr>
            <a:spLocks noGrp="1"/>
          </p:cNvSpPr>
          <p:nvPr>
            <p:ph type="title"/>
          </p:nvPr>
        </p:nvSpPr>
        <p:spPr/>
        <p:txBody>
          <a:bodyPr/>
          <a:lstStyle/>
          <a:p>
            <a:pPr eaLnBrk="1" hangingPunct="1"/>
            <a:r>
              <a:rPr lang="en-US" smtClean="0"/>
              <a:t>Contribution of Animals to Humanity</a:t>
            </a:r>
          </a:p>
        </p:txBody>
      </p:sp>
      <p:sp>
        <p:nvSpPr>
          <p:cNvPr id="6" name="Content Placeholder 5"/>
          <p:cNvSpPr>
            <a:spLocks noGrp="1"/>
          </p:cNvSpPr>
          <p:nvPr>
            <p:ph idx="1"/>
          </p:nvPr>
        </p:nvSpPr>
        <p:spPr/>
        <p:txBody>
          <a:bodyPr/>
          <a:lstStyle/>
          <a:p>
            <a:pPr eaLnBrk="1" hangingPunct="1"/>
            <a:r>
              <a:rPr lang="en-US" b="1" smtClean="0"/>
              <a:t>Food Source</a:t>
            </a:r>
          </a:p>
          <a:p>
            <a:pPr lvl="1" eaLnBrk="1" hangingPunct="1"/>
            <a:r>
              <a:rPr lang="en-US" smtClean="0"/>
              <a:t>Animals are a more important source of protein than they are of calories, supplying 38.5% of the protein consumed in the world.</a:t>
            </a:r>
          </a:p>
          <a:p>
            <a:pPr lvl="1" eaLnBrk="1" hangingPunct="1"/>
            <a:endParaRPr lang="en-US" smtClean="0"/>
          </a:p>
          <a:p>
            <a:pPr lvl="1" eaLnBrk="1" hangingPunct="1"/>
            <a:r>
              <a:rPr lang="en-US" smtClean="0"/>
              <a:t>Of the animal protein sources,</a:t>
            </a:r>
          </a:p>
          <a:p>
            <a:pPr lvl="2" eaLnBrk="1" hangingPunct="1"/>
            <a:r>
              <a:rPr lang="en-US" smtClean="0"/>
              <a:t>meat supplies approximately 49.5%,</a:t>
            </a:r>
          </a:p>
          <a:p>
            <a:pPr lvl="2" eaLnBrk="1" hangingPunct="1"/>
            <a:r>
              <a:rPr lang="en-US" smtClean="0"/>
              <a:t>milk provides approximately 25.8%,</a:t>
            </a:r>
          </a:p>
          <a:p>
            <a:pPr lvl="2" eaLnBrk="1" hangingPunct="1"/>
            <a:r>
              <a:rPr lang="en-US" smtClean="0"/>
              <a:t>fish supplies approximately 16%,</a:t>
            </a:r>
          </a:p>
          <a:p>
            <a:pPr lvl="2" eaLnBrk="1" hangingPunct="1"/>
            <a:r>
              <a:rPr lang="en-US" smtClean="0"/>
              <a:t>and eggs supply 8.7%.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up)">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par>
                          <p:cTn id="13" fill="hold">
                            <p:stCondLst>
                              <p:cond delay="500"/>
                            </p:stCondLst>
                            <p:childTnLst>
                              <p:par>
                                <p:cTn id="14" presetID="10" presetClass="entr" presetSubtype="0" fill="hold" nodeType="afterEffect">
                                  <p:stCondLst>
                                    <p:cond delay="25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fade">
                                      <p:cBhvr>
                                        <p:cTn id="16" dur="500"/>
                                        <p:tgtEl>
                                          <p:spTgt spid="6">
                                            <p:txEl>
                                              <p:pRg st="5" end="5"/>
                                            </p:txEl>
                                          </p:spTgt>
                                        </p:tgtEl>
                                      </p:cBhvr>
                                    </p:animEffect>
                                  </p:childTnLst>
                                </p:cTn>
                              </p:par>
                            </p:childTnLst>
                          </p:cTn>
                        </p:par>
                        <p:par>
                          <p:cTn id="17" fill="hold">
                            <p:stCondLst>
                              <p:cond delay="1250"/>
                            </p:stCondLst>
                            <p:childTnLst>
                              <p:par>
                                <p:cTn id="18" presetID="10" presetClass="entr" presetSubtype="0" fill="hold" nodeType="afterEffect">
                                  <p:stCondLst>
                                    <p:cond delay="250"/>
                                  </p:stCondLst>
                                  <p:childTnLst>
                                    <p:set>
                                      <p:cBhvr>
                                        <p:cTn id="19" dur="1" fill="hold">
                                          <p:stCondLst>
                                            <p:cond delay="0"/>
                                          </p:stCondLst>
                                        </p:cTn>
                                        <p:tgtEl>
                                          <p:spTgt spid="6">
                                            <p:txEl>
                                              <p:pRg st="6" end="6"/>
                                            </p:txEl>
                                          </p:spTgt>
                                        </p:tgtEl>
                                        <p:attrNameLst>
                                          <p:attrName>style.visibility</p:attrName>
                                        </p:attrNameLst>
                                      </p:cBhvr>
                                      <p:to>
                                        <p:strVal val="visible"/>
                                      </p:to>
                                    </p:set>
                                    <p:animEffect transition="in" filter="fade">
                                      <p:cBhvr>
                                        <p:cTn id="20" dur="500"/>
                                        <p:tgtEl>
                                          <p:spTgt spid="6">
                                            <p:txEl>
                                              <p:pRg st="6" end="6"/>
                                            </p:txEl>
                                          </p:spTgt>
                                        </p:tgtEl>
                                      </p:cBhvr>
                                    </p:animEffect>
                                  </p:childTnLst>
                                </p:cTn>
                              </p:par>
                            </p:childTnLst>
                          </p:cTn>
                        </p:par>
                        <p:par>
                          <p:cTn id="21" fill="hold">
                            <p:stCondLst>
                              <p:cond delay="2000"/>
                            </p:stCondLst>
                            <p:childTnLst>
                              <p:par>
                                <p:cTn id="22" presetID="10" presetClass="entr" presetSubtype="0" fill="hold" nodeType="afterEffect">
                                  <p:stCondLst>
                                    <p:cond delay="250"/>
                                  </p:stCondLst>
                                  <p:childTnLst>
                                    <p:set>
                                      <p:cBhvr>
                                        <p:cTn id="23" dur="1" fill="hold">
                                          <p:stCondLst>
                                            <p:cond delay="0"/>
                                          </p:stCondLst>
                                        </p:cTn>
                                        <p:tgtEl>
                                          <p:spTgt spid="6">
                                            <p:txEl>
                                              <p:pRg st="7" end="7"/>
                                            </p:txEl>
                                          </p:spTgt>
                                        </p:tgtEl>
                                        <p:attrNameLst>
                                          <p:attrName>style.visibility</p:attrName>
                                        </p:attrNameLst>
                                      </p:cBhvr>
                                      <p:to>
                                        <p:strVal val="visible"/>
                                      </p:to>
                                    </p:set>
                                    <p:animEffect transition="in" filter="fade">
                                      <p:cBhvr>
                                        <p:cTn id="24"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Contribution of Animals to Humanity</a:t>
            </a:r>
          </a:p>
        </p:txBody>
      </p:sp>
      <p:sp>
        <p:nvSpPr>
          <p:cNvPr id="29698" name="TextBox 6"/>
          <p:cNvSpPr txBox="1">
            <a:spLocks noChangeArrowheads="1"/>
          </p:cNvSpPr>
          <p:nvPr/>
        </p:nvSpPr>
        <p:spPr bwMode="auto">
          <a:xfrm>
            <a:off x="838200" y="5486400"/>
            <a:ext cx="7391400" cy="862013"/>
          </a:xfrm>
          <a:prstGeom prst="rect">
            <a:avLst/>
          </a:prstGeom>
          <a:noFill/>
          <a:ln w="9525">
            <a:noFill/>
            <a:miter lim="800000"/>
            <a:headEnd/>
            <a:tailEnd/>
          </a:ln>
        </p:spPr>
        <p:txBody>
          <a:bodyPr>
            <a:spAutoFit/>
          </a:bodyPr>
          <a:lstStyle/>
          <a:p>
            <a:r>
              <a:rPr lang="en-US" b="1"/>
              <a:t>Figure 1-3</a:t>
            </a:r>
            <a:endParaRPr lang="en-US"/>
          </a:p>
          <a:p>
            <a:r>
              <a:rPr lang="en-US" i="1"/>
              <a:t>Contributions of food sources to human protein consumption.</a:t>
            </a:r>
          </a:p>
          <a:p>
            <a:r>
              <a:rPr lang="en-US" sz="1200"/>
              <a:t>(Source: FAO, 2010a.)</a:t>
            </a:r>
          </a:p>
        </p:txBody>
      </p:sp>
      <p:grpSp>
        <p:nvGrpSpPr>
          <p:cNvPr id="29699" name="Group 2"/>
          <p:cNvGrpSpPr>
            <a:grpSpLocks/>
          </p:cNvGrpSpPr>
          <p:nvPr/>
        </p:nvGrpSpPr>
        <p:grpSpPr bwMode="auto">
          <a:xfrm>
            <a:off x="838200" y="914400"/>
            <a:ext cx="7391400" cy="4572000"/>
            <a:chOff x="838200" y="914400"/>
            <a:chExt cx="7391400" cy="4572000"/>
          </a:xfrm>
        </p:grpSpPr>
        <p:sp>
          <p:nvSpPr>
            <p:cNvPr id="4" name="Rectangle 3"/>
            <p:cNvSpPr/>
            <p:nvPr/>
          </p:nvSpPr>
          <p:spPr>
            <a:xfrm>
              <a:off x="838200" y="914400"/>
              <a:ext cx="7391400" cy="45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9701" name="Picture 2" descr="ftp://chet047:p1FQVJ@chetftp.pearsoned.com/Damron/Damron%20-%20JPEGs/JPG/M01/IMAGES-FINAL_M01/fig1_3.jpg"/>
            <p:cNvPicPr>
              <a:picLocks noChangeAspect="1" noChangeArrowheads="1"/>
            </p:cNvPicPr>
            <p:nvPr/>
          </p:nvPicPr>
          <p:blipFill>
            <a:blip r:embed="rId2"/>
            <a:srcRect/>
            <a:stretch>
              <a:fillRect/>
            </a:stretch>
          </p:blipFill>
          <p:spPr bwMode="auto">
            <a:xfrm>
              <a:off x="981456" y="1235096"/>
              <a:ext cx="7104888" cy="3930608"/>
            </a:xfrm>
            <a:prstGeom prst="rect">
              <a:avLst/>
            </a:prstGeom>
            <a:noFill/>
            <a:ln w="9525">
              <a:noFill/>
              <a:miter lim="800000"/>
              <a:headEnd/>
              <a:tailEnd/>
            </a:ln>
          </p:spPr>
        </p:pic>
      </p:gr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Contributions of Animals to Humanity</a:t>
            </a:r>
          </a:p>
        </p:txBody>
      </p:sp>
      <p:sp>
        <p:nvSpPr>
          <p:cNvPr id="3" name="Content Placeholder 2"/>
          <p:cNvSpPr>
            <a:spLocks noGrp="1"/>
          </p:cNvSpPr>
          <p:nvPr>
            <p:ph idx="1"/>
          </p:nvPr>
        </p:nvSpPr>
        <p:spPr/>
        <p:txBody>
          <a:bodyPr/>
          <a:lstStyle/>
          <a:p>
            <a:pPr eaLnBrk="1" hangingPunct="1"/>
            <a:r>
              <a:rPr lang="en-US" b="1" smtClean="0"/>
              <a:t>Food Source</a:t>
            </a:r>
          </a:p>
          <a:p>
            <a:pPr lvl="1" eaLnBrk="1" hangingPunct="1"/>
            <a:r>
              <a:rPr lang="en-US" smtClean="0"/>
              <a:t>Meat, eggs, and dairy products are important food sources because they are </a:t>
            </a:r>
            <a:r>
              <a:rPr lang="en-US" b="1" smtClean="0"/>
              <a:t>nutrient dense</a:t>
            </a:r>
            <a:r>
              <a:rPr lang="en-US" smtClean="0"/>
              <a:t>.</a:t>
            </a:r>
          </a:p>
          <a:p>
            <a:pPr lvl="1" eaLnBrk="1" hangingPunct="1"/>
            <a:endParaRPr lang="en-US" smtClean="0"/>
          </a:p>
          <a:p>
            <a:pPr lvl="1" eaLnBrk="1" hangingPunct="1"/>
            <a:r>
              <a:rPr lang="en-US" smtClean="0"/>
              <a:t>This means they have many nutrients compared to their calories, and the nutrients are digestible and readily available.</a:t>
            </a:r>
          </a:p>
          <a:p>
            <a:pPr lvl="1" eaLnBrk="1" hangingPunct="1"/>
            <a:endParaRPr lang="en-US" smtClean="0"/>
          </a:p>
          <a:p>
            <a:pPr lvl="1" eaLnBrk="1" hangingPunct="1"/>
            <a:r>
              <a:rPr lang="en-US" smtClean="0"/>
              <a:t>Animal foods are an important source of vitamins and minerals, and the protein in animal foods is more likely than are plant proteins to include the </a:t>
            </a:r>
            <a:r>
              <a:rPr lang="en-US" b="1" smtClean="0"/>
              <a:t>essential amino acids </a:t>
            </a:r>
            <a:r>
              <a:rPr lang="en-US" smtClean="0"/>
              <a:t>in the correct proportions.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Contributions of Animals to Humanity</a:t>
            </a:r>
          </a:p>
        </p:txBody>
      </p:sp>
      <p:pic>
        <p:nvPicPr>
          <p:cNvPr id="31746" name="Picture 2"/>
          <p:cNvPicPr>
            <a:picLocks noGrp="1" noChangeAspect="1" noChangeArrowheads="1"/>
          </p:cNvPicPr>
          <p:nvPr>
            <p:ph idx="1"/>
          </p:nvPr>
        </p:nvPicPr>
        <p:blipFill>
          <a:blip r:embed="rId2"/>
          <a:srcRect/>
          <a:stretch>
            <a:fillRect/>
          </a:stretch>
        </p:blipFill>
        <p:spPr>
          <a:xfrm>
            <a:off x="71438" y="987425"/>
            <a:ext cx="8983662" cy="5032375"/>
          </a:xfrm>
        </p:spPr>
      </p:pic>
      <p:sp>
        <p:nvSpPr>
          <p:cNvPr id="6" name="Rounded Rectangle 5"/>
          <p:cNvSpPr/>
          <p:nvPr/>
        </p:nvSpPr>
        <p:spPr>
          <a:xfrm>
            <a:off x="95250" y="1874838"/>
            <a:ext cx="3943350" cy="48736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ounded Rectangle 6"/>
          <p:cNvSpPr/>
          <p:nvPr/>
        </p:nvSpPr>
        <p:spPr>
          <a:xfrm>
            <a:off x="152400" y="4252913"/>
            <a:ext cx="3943350" cy="24288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Learning Objectives</a:t>
            </a:r>
          </a:p>
        </p:txBody>
      </p:sp>
      <p:sp>
        <p:nvSpPr>
          <p:cNvPr id="3" name="Content Placeholder 2"/>
          <p:cNvSpPr>
            <a:spLocks noGrp="1"/>
          </p:cNvSpPr>
          <p:nvPr>
            <p:ph idx="1"/>
          </p:nvPr>
        </p:nvSpPr>
        <p:spPr/>
        <p:txBody>
          <a:bodyPr/>
          <a:lstStyle/>
          <a:p>
            <a:pPr marL="0" indent="0" eaLnBrk="1" hangingPunct="1">
              <a:buFontTx/>
              <a:buNone/>
              <a:defRPr/>
            </a:pPr>
            <a:r>
              <a:rPr lang="en-US" dirty="0" smtClean="0"/>
              <a:t>After studying </a:t>
            </a:r>
            <a:r>
              <a:rPr lang="en-US" smtClean="0"/>
              <a:t>this chapter, </a:t>
            </a:r>
            <a:r>
              <a:rPr lang="en-US" dirty="0" smtClean="0"/>
              <a:t>you should be able to:</a:t>
            </a:r>
          </a:p>
          <a:p>
            <a:pPr lvl="1" eaLnBrk="1" hangingPunct="1">
              <a:defRPr/>
            </a:pPr>
            <a:endParaRPr lang="en-US" sz="2400" dirty="0" smtClean="0"/>
          </a:p>
          <a:p>
            <a:pPr lvl="1" eaLnBrk="1" hangingPunct="1">
              <a:defRPr/>
            </a:pPr>
            <a:r>
              <a:rPr lang="en-US" sz="2400" dirty="0"/>
              <a:t>d</a:t>
            </a:r>
            <a:r>
              <a:rPr lang="en-US" sz="2400" dirty="0" smtClean="0"/>
              <a:t>efine </a:t>
            </a:r>
            <a:r>
              <a:rPr lang="en-US" sz="2400" i="1" dirty="0" smtClean="0"/>
              <a:t>animal science</a:t>
            </a:r>
            <a:r>
              <a:rPr lang="en-US" sz="2400" dirty="0" smtClean="0"/>
              <a:t> and all of its component parts.</a:t>
            </a:r>
          </a:p>
          <a:p>
            <a:pPr lvl="1" eaLnBrk="1" hangingPunct="1">
              <a:defRPr/>
            </a:pPr>
            <a:r>
              <a:rPr lang="en-US" sz="2400" dirty="0"/>
              <a:t>d</a:t>
            </a:r>
            <a:r>
              <a:rPr lang="en-US" sz="2400" dirty="0" smtClean="0"/>
              <a:t>escribe how, why, and when domestication occurred.</a:t>
            </a:r>
          </a:p>
          <a:p>
            <a:pPr lvl="1" eaLnBrk="1" hangingPunct="1">
              <a:defRPr/>
            </a:pPr>
            <a:r>
              <a:rPr lang="en-US" sz="2400" dirty="0"/>
              <a:t>g</a:t>
            </a:r>
            <a:r>
              <a:rPr lang="en-US" sz="2400" dirty="0" smtClean="0"/>
              <a:t>ive an overview of the distribution of the agricultural animals worldwide.</a:t>
            </a:r>
          </a:p>
          <a:p>
            <a:pPr lvl="1" eaLnBrk="1" hangingPunct="1">
              <a:defRPr/>
            </a:pPr>
            <a:r>
              <a:rPr lang="en-US" sz="2400" dirty="0"/>
              <a:t>e</a:t>
            </a:r>
            <a:r>
              <a:rPr lang="en-US" sz="2400" dirty="0" smtClean="0"/>
              <a:t>xplain the contributions of domestic animals to humans and state why they are so important to life as we know it.</a:t>
            </a:r>
          </a:p>
          <a:p>
            <a:pPr lvl="1" eaLnBrk="1" hangingPunct="1">
              <a:defRPr/>
            </a:pPr>
            <a:r>
              <a:rPr lang="en-US" sz="2400" dirty="0"/>
              <a:t>d</a:t>
            </a:r>
            <a:r>
              <a:rPr lang="en-US" sz="2400" dirty="0" smtClean="0"/>
              <a:t>escribe the worldwide livestock revolution and its implications.</a:t>
            </a:r>
          </a:p>
          <a:p>
            <a:pPr eaLnBrk="1" hangingPunct="1">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Contributions of Animals to Humanity</a:t>
            </a:r>
          </a:p>
        </p:txBody>
      </p:sp>
      <p:sp>
        <p:nvSpPr>
          <p:cNvPr id="3" name="Content Placeholder 2"/>
          <p:cNvSpPr>
            <a:spLocks noGrp="1"/>
          </p:cNvSpPr>
          <p:nvPr>
            <p:ph idx="1"/>
          </p:nvPr>
        </p:nvSpPr>
        <p:spPr/>
        <p:txBody>
          <a:bodyPr/>
          <a:lstStyle/>
          <a:p>
            <a:pPr eaLnBrk="1" hangingPunct="1"/>
            <a:r>
              <a:rPr lang="en-US" b="1" smtClean="0"/>
              <a:t>Food Source</a:t>
            </a:r>
          </a:p>
          <a:p>
            <a:pPr lvl="1" eaLnBrk="1" hangingPunct="1"/>
            <a:r>
              <a:rPr lang="en-US" smtClean="0"/>
              <a:t>Absolute food quantity and amount of animal products are more available to some of the world’s peoples than to others.</a:t>
            </a:r>
          </a:p>
          <a:p>
            <a:pPr lvl="2" eaLnBrk="1" hangingPunct="1"/>
            <a:r>
              <a:rPr lang="en-US" smtClean="0"/>
              <a:t>Approximately 27% of the calories in the average diet in North America is from animal products compared to 7.4% for the average African.</a:t>
            </a:r>
          </a:p>
          <a:p>
            <a:pPr lvl="1" eaLnBrk="1" hangingPunct="1"/>
            <a:endParaRPr lang="en-US" smtClean="0"/>
          </a:p>
          <a:p>
            <a:pPr lvl="1" eaLnBrk="1" hangingPunct="1"/>
            <a:r>
              <a:rPr lang="en-US" smtClean="0"/>
              <a:t>There is also a tremendous difference in food distribution to the world’s peoples.</a:t>
            </a:r>
          </a:p>
          <a:p>
            <a:pPr lvl="2" eaLnBrk="1" hangingPunct="1"/>
            <a:r>
              <a:rPr lang="en-US" smtClean="0"/>
              <a:t>Globally, over 1 billion people are </a:t>
            </a:r>
            <a:r>
              <a:rPr lang="en-US" b="1" smtClean="0"/>
              <a:t>undernourished</a:t>
            </a:r>
            <a:r>
              <a:rPr lang="en-US" smtClean="0"/>
              <a:t>.</a:t>
            </a:r>
          </a:p>
          <a:p>
            <a:pPr lvl="1" eaLnBrk="1" hangingPunct="1"/>
            <a:endParaRPr lang="en-US" smtClean="0"/>
          </a:p>
          <a:p>
            <a:pPr lvl="2" eaLnBrk="1" hangingPunct="1"/>
            <a:endParaRPr lang="en-US" smtClean="0"/>
          </a:p>
          <a:p>
            <a:pPr lvl="2" eaLnBrk="1" hangingPunct="1"/>
            <a:endParaRPr lang="en-US"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Contributions of Animals to Humanity</a:t>
            </a:r>
          </a:p>
        </p:txBody>
      </p:sp>
      <p:sp>
        <p:nvSpPr>
          <p:cNvPr id="33794" name="Content Placeholder 2"/>
          <p:cNvSpPr>
            <a:spLocks noGrp="1"/>
          </p:cNvSpPr>
          <p:nvPr>
            <p:ph sz="half" idx="1"/>
          </p:nvPr>
        </p:nvSpPr>
        <p:spPr/>
        <p:txBody>
          <a:bodyPr/>
          <a:lstStyle/>
          <a:p>
            <a:pPr eaLnBrk="1" hangingPunct="1"/>
            <a:r>
              <a:rPr lang="en-US" b="1" smtClean="0"/>
              <a:t>Other Uses</a:t>
            </a:r>
            <a:endParaRPr lang="en-US" smtClean="0"/>
          </a:p>
          <a:p>
            <a:pPr lvl="1" eaLnBrk="1" hangingPunct="1"/>
            <a:endParaRPr lang="en-US" smtClean="0"/>
          </a:p>
          <a:p>
            <a:pPr lvl="1" eaLnBrk="1" hangingPunct="1"/>
            <a:r>
              <a:rPr lang="en-US" smtClean="0"/>
              <a:t>In addition to food, other animal products are also of great importance to humans who have used wool, hair, and other fibers, feathers and hides for millennia for clothing and other uses.</a:t>
            </a:r>
          </a:p>
        </p:txBody>
      </p:sp>
      <p:grpSp>
        <p:nvGrpSpPr>
          <p:cNvPr id="33795" name="Group 4"/>
          <p:cNvGrpSpPr>
            <a:grpSpLocks/>
          </p:cNvGrpSpPr>
          <p:nvPr/>
        </p:nvGrpSpPr>
        <p:grpSpPr bwMode="auto">
          <a:xfrm>
            <a:off x="4648200" y="1676400"/>
            <a:ext cx="4011613" cy="4051300"/>
            <a:chOff x="4675338" y="1600200"/>
            <a:chExt cx="4011462" cy="4051995"/>
          </a:xfrm>
        </p:grpSpPr>
        <p:pic>
          <p:nvPicPr>
            <p:cNvPr id="33796" name="Picture 2"/>
            <p:cNvPicPr>
              <a:picLocks noChangeAspect="1" noChangeArrowheads="1"/>
            </p:cNvPicPr>
            <p:nvPr/>
          </p:nvPicPr>
          <p:blipFill>
            <a:blip r:embed="rId2"/>
            <a:srcRect/>
            <a:stretch>
              <a:fillRect/>
            </a:stretch>
          </p:blipFill>
          <p:spPr bwMode="auto">
            <a:xfrm>
              <a:off x="4675338" y="1600200"/>
              <a:ext cx="4011462" cy="2664619"/>
            </a:xfrm>
            <a:prstGeom prst="rect">
              <a:avLst/>
            </a:prstGeom>
            <a:noFill/>
            <a:ln w="25400">
              <a:solidFill>
                <a:srgbClr val="89A4A7"/>
              </a:solidFill>
              <a:miter lim="800000"/>
              <a:headEnd/>
              <a:tailEnd/>
            </a:ln>
          </p:spPr>
        </p:pic>
        <p:sp>
          <p:nvSpPr>
            <p:cNvPr id="33797" name="TextBox 5"/>
            <p:cNvSpPr txBox="1">
              <a:spLocks noChangeArrowheads="1"/>
            </p:cNvSpPr>
            <p:nvPr/>
          </p:nvSpPr>
          <p:spPr bwMode="auto">
            <a:xfrm>
              <a:off x="4675338" y="4267200"/>
              <a:ext cx="4011462" cy="1384995"/>
            </a:xfrm>
            <a:prstGeom prst="rect">
              <a:avLst/>
            </a:prstGeom>
            <a:noFill/>
            <a:ln w="9525">
              <a:noFill/>
              <a:miter lim="800000"/>
              <a:headEnd/>
              <a:tailEnd/>
            </a:ln>
          </p:spPr>
          <p:txBody>
            <a:bodyPr>
              <a:spAutoFit/>
            </a:bodyPr>
            <a:lstStyle/>
            <a:p>
              <a:r>
                <a:rPr lang="en-US" b="1"/>
                <a:t>Figure 1-4</a:t>
              </a:r>
              <a:endParaRPr lang="en-US"/>
            </a:p>
            <a:p>
              <a:r>
                <a:rPr lang="en-US" i="1"/>
                <a:t>Hides are a slaughter by-product that humans have used since long before domestication. </a:t>
              </a:r>
              <a:r>
                <a:rPr lang="en-US" sz="1200"/>
                <a:t>(Photo courtesy of Adele M. Kupchik.)</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4"/>
          <p:cNvSpPr>
            <a:spLocks noGrp="1"/>
          </p:cNvSpPr>
          <p:nvPr>
            <p:ph type="title"/>
          </p:nvPr>
        </p:nvSpPr>
        <p:spPr/>
        <p:txBody>
          <a:bodyPr/>
          <a:lstStyle/>
          <a:p>
            <a:pPr eaLnBrk="1" hangingPunct="1"/>
            <a:r>
              <a:rPr lang="en-US" smtClean="0"/>
              <a:t>Contributions of Animals to Humanity</a:t>
            </a:r>
          </a:p>
        </p:txBody>
      </p:sp>
      <p:sp>
        <p:nvSpPr>
          <p:cNvPr id="34818" name="Content Placeholder 5"/>
          <p:cNvSpPr>
            <a:spLocks noGrp="1"/>
          </p:cNvSpPr>
          <p:nvPr>
            <p:ph sz="half" idx="1"/>
          </p:nvPr>
        </p:nvSpPr>
        <p:spPr/>
        <p:txBody>
          <a:bodyPr/>
          <a:lstStyle/>
          <a:p>
            <a:pPr eaLnBrk="1" hangingPunct="1"/>
            <a:r>
              <a:rPr lang="en-US" b="1" smtClean="0"/>
              <a:t>Other Uses</a:t>
            </a:r>
            <a:endParaRPr lang="en-US" smtClean="0"/>
          </a:p>
          <a:p>
            <a:pPr lvl="1" eaLnBrk="1" hangingPunct="1"/>
            <a:r>
              <a:rPr lang="en-US" smtClean="0"/>
              <a:t>Manure from animals is a valuable by-product used for fertilizer and other applications.</a:t>
            </a:r>
          </a:p>
          <a:p>
            <a:pPr lvl="1" eaLnBrk="1" hangingPunct="1"/>
            <a:endParaRPr lang="en-US" smtClean="0"/>
          </a:p>
          <a:p>
            <a:pPr lvl="1" eaLnBrk="1" hangingPunct="1"/>
            <a:r>
              <a:rPr lang="en-US" smtClean="0"/>
              <a:t>Slaughter by-products are the source of a large number of industrial and consumer products.</a:t>
            </a:r>
          </a:p>
        </p:txBody>
      </p:sp>
      <p:grpSp>
        <p:nvGrpSpPr>
          <p:cNvPr id="34819" name="Group 14"/>
          <p:cNvGrpSpPr>
            <a:grpSpLocks/>
          </p:cNvGrpSpPr>
          <p:nvPr/>
        </p:nvGrpSpPr>
        <p:grpSpPr bwMode="auto">
          <a:xfrm>
            <a:off x="4648200" y="1676400"/>
            <a:ext cx="4014788" cy="4105275"/>
            <a:chOff x="4675338" y="1851671"/>
            <a:chExt cx="4014216" cy="4105324"/>
          </a:xfrm>
        </p:grpSpPr>
        <p:sp>
          <p:nvSpPr>
            <p:cNvPr id="34820" name="TextBox 12"/>
            <p:cNvSpPr txBox="1">
              <a:spLocks noChangeArrowheads="1"/>
            </p:cNvSpPr>
            <p:nvPr/>
          </p:nvSpPr>
          <p:spPr bwMode="auto">
            <a:xfrm>
              <a:off x="4675338" y="4572000"/>
              <a:ext cx="4011462" cy="1384995"/>
            </a:xfrm>
            <a:prstGeom prst="rect">
              <a:avLst/>
            </a:prstGeom>
            <a:noFill/>
            <a:ln w="9525">
              <a:noFill/>
              <a:miter lim="800000"/>
              <a:headEnd/>
              <a:tailEnd/>
            </a:ln>
          </p:spPr>
          <p:txBody>
            <a:bodyPr>
              <a:spAutoFit/>
            </a:bodyPr>
            <a:lstStyle/>
            <a:p>
              <a:r>
                <a:rPr lang="en-US" b="1"/>
                <a:t>Figure 1-6</a:t>
              </a:r>
              <a:endParaRPr lang="en-US"/>
            </a:p>
            <a:p>
              <a:r>
                <a:rPr lang="en-US" i="1"/>
                <a:t>Slaughter by-products are used in the manufacture of a variety of industrial and consumer products. </a:t>
              </a:r>
              <a:r>
                <a:rPr lang="en-US" sz="1200"/>
                <a:t>(Photo courtesy of Adele M. Kupchik.)</a:t>
              </a:r>
            </a:p>
          </p:txBody>
        </p:sp>
        <p:pic>
          <p:nvPicPr>
            <p:cNvPr id="34821" name="Picture 3"/>
            <p:cNvPicPr>
              <a:picLocks noChangeAspect="1" noChangeArrowheads="1"/>
            </p:cNvPicPr>
            <p:nvPr/>
          </p:nvPicPr>
          <p:blipFill>
            <a:blip r:embed="rId2"/>
            <a:srcRect/>
            <a:stretch>
              <a:fillRect/>
            </a:stretch>
          </p:blipFill>
          <p:spPr bwMode="auto">
            <a:xfrm>
              <a:off x="4675338" y="1851671"/>
              <a:ext cx="4014216" cy="2720329"/>
            </a:xfrm>
            <a:prstGeom prst="rect">
              <a:avLst/>
            </a:prstGeom>
            <a:noFill/>
            <a:ln w="25400">
              <a:solidFill>
                <a:srgbClr val="89A7A4"/>
              </a:solidFill>
              <a:miter lim="800000"/>
              <a:headEnd/>
              <a:tailEnd/>
            </a:ln>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Contributions of Animals to Humanity</a:t>
            </a:r>
          </a:p>
        </p:txBody>
      </p:sp>
      <p:sp>
        <p:nvSpPr>
          <p:cNvPr id="3" name="Content Placeholder 2"/>
          <p:cNvSpPr>
            <a:spLocks noGrp="1"/>
          </p:cNvSpPr>
          <p:nvPr>
            <p:ph idx="1"/>
          </p:nvPr>
        </p:nvSpPr>
        <p:spPr/>
        <p:txBody>
          <a:bodyPr/>
          <a:lstStyle/>
          <a:p>
            <a:pPr eaLnBrk="1" hangingPunct="1"/>
            <a:r>
              <a:rPr lang="en-US" b="1" smtClean="0"/>
              <a:t>Other Uses</a:t>
            </a:r>
          </a:p>
          <a:p>
            <a:pPr lvl="1" eaLnBrk="1" hangingPunct="1"/>
            <a:r>
              <a:rPr lang="en-US" b="1" smtClean="0"/>
              <a:t>Draft animals</a:t>
            </a:r>
            <a:r>
              <a:rPr lang="en-US" smtClean="0"/>
              <a:t> are important to many Asian, African, and Latin American countries.</a:t>
            </a:r>
          </a:p>
          <a:p>
            <a:pPr lvl="1" eaLnBrk="1" hangingPunct="1"/>
            <a:endParaRPr lang="en-US" b="1" smtClean="0"/>
          </a:p>
          <a:p>
            <a:pPr lvl="1" eaLnBrk="1" hangingPunct="1"/>
            <a:r>
              <a:rPr lang="en-US" smtClean="0"/>
              <a:t>Animals are used as models for humans in biomedical research.</a:t>
            </a:r>
          </a:p>
          <a:p>
            <a:pPr lvl="1" eaLnBrk="1" hangingPunct="1"/>
            <a:endParaRPr lang="en-US" smtClean="0"/>
          </a:p>
          <a:p>
            <a:pPr lvl="1" eaLnBrk="1" hangingPunct="1"/>
            <a:r>
              <a:rPr lang="en-US" smtClean="0"/>
              <a:t>Animal research also benefits animal health, resulting in healthier, longer-lived pets and healthier, more productive livestock.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Contributions of Animals to Humanity</a:t>
            </a:r>
          </a:p>
        </p:txBody>
      </p:sp>
      <p:sp>
        <p:nvSpPr>
          <p:cNvPr id="36866" name="Content Placeholder 2"/>
          <p:cNvSpPr>
            <a:spLocks noGrp="1"/>
          </p:cNvSpPr>
          <p:nvPr>
            <p:ph idx="1"/>
          </p:nvPr>
        </p:nvSpPr>
        <p:spPr>
          <a:xfrm>
            <a:off x="457200" y="1279525"/>
            <a:ext cx="4114800" cy="4949825"/>
          </a:xfrm>
        </p:spPr>
        <p:txBody>
          <a:bodyPr/>
          <a:lstStyle/>
          <a:p>
            <a:pPr eaLnBrk="1" hangingPunct="1"/>
            <a:r>
              <a:rPr lang="en-US" b="1" smtClean="0"/>
              <a:t>Other Uses</a:t>
            </a:r>
          </a:p>
          <a:p>
            <a:pPr lvl="1" eaLnBrk="1" hangingPunct="1"/>
            <a:r>
              <a:rPr lang="en-US" sz="2400" smtClean="0"/>
              <a:t>Specially trained animals assist people with visual, hearing, and other </a:t>
            </a:r>
            <a:r>
              <a:rPr lang="en-US" smtClean="0"/>
              <a:t>disabilities.</a:t>
            </a:r>
          </a:p>
          <a:p>
            <a:pPr lvl="1" eaLnBrk="1" hangingPunct="1"/>
            <a:endParaRPr lang="en-US" smtClean="0"/>
          </a:p>
          <a:p>
            <a:pPr lvl="1" eaLnBrk="1" hangingPunct="1"/>
            <a:r>
              <a:rPr lang="en-US" smtClean="0"/>
              <a:t>Many entertainment industries such as racing, rodeos, and bull-fighting are based on the use of animals.</a:t>
            </a:r>
          </a:p>
        </p:txBody>
      </p:sp>
      <p:grpSp>
        <p:nvGrpSpPr>
          <p:cNvPr id="36867" name="Group 3"/>
          <p:cNvGrpSpPr>
            <a:grpSpLocks/>
          </p:cNvGrpSpPr>
          <p:nvPr/>
        </p:nvGrpSpPr>
        <p:grpSpPr bwMode="auto">
          <a:xfrm>
            <a:off x="4648200" y="1701800"/>
            <a:ext cx="4014788" cy="4013200"/>
            <a:chOff x="4675338" y="2127860"/>
            <a:chExt cx="4014216" cy="4013800"/>
          </a:xfrm>
        </p:grpSpPr>
        <p:sp>
          <p:nvSpPr>
            <p:cNvPr id="36868" name="TextBox 5"/>
            <p:cNvSpPr txBox="1">
              <a:spLocks noChangeArrowheads="1"/>
            </p:cNvSpPr>
            <p:nvPr/>
          </p:nvSpPr>
          <p:spPr bwMode="auto">
            <a:xfrm>
              <a:off x="4675338" y="4572000"/>
              <a:ext cx="4011462" cy="1569660"/>
            </a:xfrm>
            <a:prstGeom prst="rect">
              <a:avLst/>
            </a:prstGeom>
            <a:noFill/>
            <a:ln w="9525">
              <a:noFill/>
              <a:miter lim="800000"/>
              <a:headEnd/>
              <a:tailEnd/>
            </a:ln>
          </p:spPr>
          <p:txBody>
            <a:bodyPr>
              <a:spAutoFit/>
            </a:bodyPr>
            <a:lstStyle/>
            <a:p>
              <a:r>
                <a:rPr lang="en-US" b="1"/>
                <a:t>Figure 1-9</a:t>
              </a:r>
              <a:endParaRPr lang="en-US"/>
            </a:p>
            <a:p>
              <a:r>
                <a:rPr lang="en-US" i="1"/>
                <a:t>Service dogs help people with disabilities. Here, a Seeing Eye® dog in action with student and instructor. </a:t>
              </a:r>
              <a:r>
                <a:rPr lang="en-US" sz="1200"/>
                <a:t>(Photo courtesy of The Seeing Eye, Inc. Used with permission.)</a:t>
              </a:r>
            </a:p>
          </p:txBody>
        </p:sp>
        <p:pic>
          <p:nvPicPr>
            <p:cNvPr id="36869" name="Picture 2" descr="ftp://chet047:p1FQVJ@chetftp.pearsoned.com/Damron/Damron%20-%20JPEGs/JPG/M01/IMAGES-FINAL_M01/Fig_1-9.jpg"/>
            <p:cNvPicPr>
              <a:picLocks noChangeAspect="1" noChangeArrowheads="1"/>
            </p:cNvPicPr>
            <p:nvPr/>
          </p:nvPicPr>
          <p:blipFill>
            <a:blip r:embed="rId2"/>
            <a:srcRect/>
            <a:stretch>
              <a:fillRect/>
            </a:stretch>
          </p:blipFill>
          <p:spPr bwMode="auto">
            <a:xfrm>
              <a:off x="4675338" y="2127860"/>
              <a:ext cx="4014216" cy="2444140"/>
            </a:xfrm>
            <a:prstGeom prst="rect">
              <a:avLst/>
            </a:prstGeom>
            <a:noFill/>
            <a:ln w="25400">
              <a:solidFill>
                <a:srgbClr val="89A7A4"/>
              </a:solidFill>
              <a:miter lim="800000"/>
              <a:headEnd/>
              <a:tailEnd/>
            </a:ln>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Contributions of Animals to Humanity</a:t>
            </a:r>
          </a:p>
        </p:txBody>
      </p:sp>
      <p:sp>
        <p:nvSpPr>
          <p:cNvPr id="3" name="Content Placeholder 2"/>
          <p:cNvSpPr>
            <a:spLocks noGrp="1"/>
          </p:cNvSpPr>
          <p:nvPr>
            <p:ph idx="1"/>
          </p:nvPr>
        </p:nvSpPr>
        <p:spPr/>
        <p:txBody>
          <a:bodyPr/>
          <a:lstStyle/>
          <a:p>
            <a:pPr eaLnBrk="1" hangingPunct="1"/>
            <a:r>
              <a:rPr lang="en-US" b="1" smtClean="0"/>
              <a:t>Other Uses</a:t>
            </a:r>
          </a:p>
          <a:p>
            <a:pPr lvl="1" eaLnBrk="1" hangingPunct="1"/>
            <a:r>
              <a:rPr lang="en-US" smtClean="0"/>
              <a:t>Agricultural animals convert inedible feeds to valuable products.</a:t>
            </a:r>
          </a:p>
          <a:p>
            <a:pPr lvl="1" eaLnBrk="1" hangingPunct="1"/>
            <a:endParaRPr lang="en-US" smtClean="0"/>
          </a:p>
          <a:p>
            <a:pPr lvl="1" eaLnBrk="1" hangingPunct="1"/>
            <a:r>
              <a:rPr lang="en-US" smtClean="0"/>
              <a:t>About ⅔ of the feed in the U.S. livestock is not suitable for human consumption including</a:t>
            </a:r>
          </a:p>
          <a:p>
            <a:pPr lvl="2" eaLnBrk="1" hangingPunct="1"/>
            <a:r>
              <a:rPr lang="en-US" smtClean="0"/>
              <a:t>hay,</a:t>
            </a:r>
          </a:p>
          <a:p>
            <a:pPr lvl="2" eaLnBrk="1" hangingPunct="1"/>
            <a:r>
              <a:rPr lang="en-US" smtClean="0"/>
              <a:t>pasture,</a:t>
            </a:r>
          </a:p>
          <a:p>
            <a:pPr lvl="2" eaLnBrk="1" hangingPunct="1"/>
            <a:r>
              <a:rPr lang="en-US" smtClean="0"/>
              <a:t>coarse forages,</a:t>
            </a:r>
          </a:p>
          <a:p>
            <a:pPr lvl="2" eaLnBrk="1" hangingPunct="1"/>
            <a:r>
              <a:rPr lang="en-US" smtClean="0"/>
              <a:t>by-products,</a:t>
            </a:r>
          </a:p>
          <a:p>
            <a:pPr lvl="2" eaLnBrk="1" hangingPunct="1"/>
            <a:r>
              <a:rPr lang="en-US" smtClean="0"/>
              <a:t>garbage,</a:t>
            </a:r>
          </a:p>
          <a:p>
            <a:pPr lvl="2" eaLnBrk="1" hangingPunct="1"/>
            <a:r>
              <a:rPr lang="en-US" smtClean="0"/>
              <a:t>and damaged food.</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500"/>
                                        <p:tgtEl>
                                          <p:spTgt spid="3">
                                            <p:txEl>
                                              <p:pRg st="5" end="5"/>
                                            </p:txEl>
                                          </p:spTgt>
                                        </p:tgtEl>
                                      </p:cBhvr>
                                    </p:animEffect>
                                  </p:childTnLst>
                                </p:cTn>
                              </p:par>
                            </p:childTnLst>
                          </p:cTn>
                        </p:par>
                        <p:par>
                          <p:cTn id="12" fill="hold">
                            <p:stCondLst>
                              <p:cond delay="1250"/>
                            </p:stCondLst>
                            <p:childTnLst>
                              <p:par>
                                <p:cTn id="13" presetID="10" presetClass="entr" presetSubtype="0" fill="hold" nodeType="afterEffect">
                                  <p:stCondLst>
                                    <p:cond delay="25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par>
                          <p:cTn id="16" fill="hold">
                            <p:stCondLst>
                              <p:cond delay="2000"/>
                            </p:stCondLst>
                            <p:childTnLst>
                              <p:par>
                                <p:cTn id="17" presetID="10" presetClass="entr" presetSubtype="0" fill="hold" nodeType="afterEffect">
                                  <p:stCondLst>
                                    <p:cond delay="25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par>
                          <p:cTn id="20" fill="hold">
                            <p:stCondLst>
                              <p:cond delay="2750"/>
                            </p:stCondLst>
                            <p:childTnLst>
                              <p:par>
                                <p:cTn id="21" presetID="10" presetClass="entr" presetSubtype="0" fill="hold" nodeType="afterEffect">
                                  <p:stCondLst>
                                    <p:cond delay="25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par>
                          <p:cTn id="24" fill="hold">
                            <p:stCondLst>
                              <p:cond delay="3500"/>
                            </p:stCondLst>
                            <p:childTnLst>
                              <p:par>
                                <p:cTn id="25" presetID="10" presetClass="entr" presetSubtype="0" fill="hold" nodeType="afterEffect">
                                  <p:stCondLst>
                                    <p:cond delay="25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t>The Future of Livestock Production</a:t>
            </a:r>
          </a:p>
        </p:txBody>
      </p:sp>
      <p:sp>
        <p:nvSpPr>
          <p:cNvPr id="3" name="Content Placeholder 2"/>
          <p:cNvSpPr>
            <a:spLocks noGrp="1"/>
          </p:cNvSpPr>
          <p:nvPr>
            <p:ph idx="1"/>
          </p:nvPr>
        </p:nvSpPr>
        <p:spPr/>
        <p:txBody>
          <a:bodyPr/>
          <a:lstStyle/>
          <a:p>
            <a:pPr eaLnBrk="1" hangingPunct="1"/>
            <a:r>
              <a:rPr lang="en-US" smtClean="0"/>
              <a:t>Global livestock production is undergoing huge increases in animals and products with further increases predicted.</a:t>
            </a:r>
          </a:p>
          <a:p>
            <a:pPr eaLnBrk="1" hangingPunct="1"/>
            <a:r>
              <a:rPr lang="en-US" smtClean="0"/>
              <a:t>To keep pace with demand, many are predicting the need to double animal product output by 2050.</a:t>
            </a:r>
          </a:p>
          <a:p>
            <a:pPr lvl="1" eaLnBrk="1" hangingPunct="1"/>
            <a:r>
              <a:rPr lang="en-US" smtClean="0"/>
              <a:t>The world’s human population is expected to reach approximately 9 billion by 2050.</a:t>
            </a:r>
          </a:p>
          <a:p>
            <a:pPr eaLnBrk="1" hangingPunct="1"/>
            <a:r>
              <a:rPr lang="en-US" smtClean="0"/>
              <a:t>This increasing animal production is being referred to as the </a:t>
            </a:r>
            <a:r>
              <a:rPr lang="en-US" b="1" smtClean="0"/>
              <a:t>livestock revolution</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The Future of Livestock Production</a:t>
            </a:r>
          </a:p>
        </p:txBody>
      </p:sp>
      <p:sp>
        <p:nvSpPr>
          <p:cNvPr id="3" name="Content Placeholder 2"/>
          <p:cNvSpPr>
            <a:spLocks noGrp="1"/>
          </p:cNvSpPr>
          <p:nvPr>
            <p:ph idx="1"/>
          </p:nvPr>
        </p:nvSpPr>
        <p:spPr/>
        <p:txBody>
          <a:bodyPr/>
          <a:lstStyle/>
          <a:p>
            <a:pPr eaLnBrk="1" hangingPunct="1"/>
            <a:r>
              <a:rPr lang="en-US" smtClean="0"/>
              <a:t>The forces driving increased global demand for animal products are simple:</a:t>
            </a:r>
          </a:p>
          <a:p>
            <a:pPr lvl="1" eaLnBrk="1" hangingPunct="1"/>
            <a:r>
              <a:rPr lang="en-US" smtClean="0"/>
              <a:t>human population growth</a:t>
            </a:r>
          </a:p>
          <a:p>
            <a:pPr lvl="1" eaLnBrk="1" hangingPunct="1"/>
            <a:r>
              <a:rPr lang="en-US" smtClean="0"/>
              <a:t>and increasing income.</a:t>
            </a:r>
          </a:p>
          <a:p>
            <a:pPr eaLnBrk="1" hangingPunct="1"/>
            <a:endParaRPr lang="en-US" smtClean="0"/>
          </a:p>
          <a:p>
            <a:pPr eaLnBrk="1" hangingPunct="1"/>
            <a:r>
              <a:rPr lang="en-US" smtClean="0"/>
              <a:t>These factors are causing increased per capita consumption of animal products and large increases in total demand.</a:t>
            </a:r>
          </a:p>
          <a:p>
            <a:pPr lvl="1" eaLnBrk="1" hangingPunct="1"/>
            <a:r>
              <a:rPr lang="en-US" smtClean="0"/>
              <a:t>Most of this demand is coming from developing countries.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anim calcmode="lin" valueType="num">
                                      <p:cBhvr>
                                        <p:cTn id="1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The Future of Livestock Production</a:t>
            </a:r>
          </a:p>
        </p:txBody>
      </p:sp>
      <p:sp>
        <p:nvSpPr>
          <p:cNvPr id="40962" name="Content Placeholder 2"/>
          <p:cNvSpPr>
            <a:spLocks noGrp="1"/>
          </p:cNvSpPr>
          <p:nvPr>
            <p:ph idx="1"/>
          </p:nvPr>
        </p:nvSpPr>
        <p:spPr/>
        <p:txBody>
          <a:bodyPr/>
          <a:lstStyle/>
          <a:p>
            <a:pPr eaLnBrk="1" hangingPunct="1"/>
            <a:r>
              <a:rPr lang="en-US" smtClean="0"/>
              <a:t>The world’s developing demand for </a:t>
            </a:r>
            <a:r>
              <a:rPr lang="en-US" b="1" smtClean="0"/>
              <a:t>biofuel</a:t>
            </a:r>
            <a:r>
              <a:rPr lang="en-US" smtClean="0"/>
              <a:t> production will increasingly play a role in food availability and prices.</a:t>
            </a:r>
          </a:p>
          <a:p>
            <a:pPr eaLnBrk="1" hangingPunct="1"/>
            <a:endParaRPr lang="en-US" smtClean="0"/>
          </a:p>
          <a:p>
            <a:pPr eaLnBrk="1" hangingPunct="1"/>
            <a:r>
              <a:rPr lang="en-US" smtClean="0"/>
              <a:t>The prime agricultural lands are already in use, and, worldwide, the potential new agricultural lands are covered by forests, under human settlements and infrastructure, or likely to be marginally productive.</a:t>
            </a: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The Future of Livestock Production</a:t>
            </a:r>
          </a:p>
        </p:txBody>
      </p:sp>
      <p:sp>
        <p:nvSpPr>
          <p:cNvPr id="3" name="Content Placeholder 2"/>
          <p:cNvSpPr>
            <a:spLocks noGrp="1"/>
          </p:cNvSpPr>
          <p:nvPr>
            <p:ph idx="1"/>
          </p:nvPr>
        </p:nvSpPr>
        <p:spPr/>
        <p:txBody>
          <a:bodyPr/>
          <a:lstStyle/>
          <a:p>
            <a:pPr eaLnBrk="1" hangingPunct="1"/>
            <a:r>
              <a:rPr lang="en-US" smtClean="0"/>
              <a:t>The challenges associated with these profound changes in agriculture are significant.</a:t>
            </a:r>
          </a:p>
          <a:p>
            <a:pPr eaLnBrk="1" hangingPunct="1"/>
            <a:endParaRPr lang="en-US" smtClean="0"/>
          </a:p>
          <a:p>
            <a:pPr lvl="1" eaLnBrk="1" hangingPunct="1"/>
            <a:r>
              <a:rPr lang="en-US" smtClean="0"/>
              <a:t>Agricultural lands will need to be more productive emphasizing the need for research and subsequent technology development to increase productivity per unit of land.</a:t>
            </a:r>
          </a:p>
          <a:p>
            <a:pPr lvl="1" eaLnBrk="1" hangingPunct="1"/>
            <a:endParaRPr lang="en-US" smtClean="0"/>
          </a:p>
          <a:p>
            <a:pPr lvl="1" eaLnBrk="1" hangingPunct="1"/>
            <a:r>
              <a:rPr lang="en-US" smtClean="0"/>
              <a:t>For the sake of future generations, we must achieve these massive increases in yield while protecting air, soil, and water quality.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up)">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p:txBody>
          <a:bodyPr/>
          <a:lstStyle/>
          <a:p>
            <a:pPr eaLnBrk="1" hangingPunct="1"/>
            <a:r>
              <a:rPr lang="en-US" smtClean="0"/>
              <a:t>Animals are part of our sustenance, our sociology, and our day-to-day lives.</a:t>
            </a:r>
          </a:p>
          <a:p>
            <a:pPr eaLnBrk="1" hangingPunct="1"/>
            <a:endParaRPr lang="en-US" smtClean="0"/>
          </a:p>
          <a:p>
            <a:pPr eaLnBrk="1" hangingPunct="1"/>
            <a:r>
              <a:rPr lang="en-US" smtClean="0"/>
              <a:t>Because of their importance in our lives, we study them and apply what we learn to improve their lives and enhance their role in our lives.</a:t>
            </a:r>
          </a:p>
          <a:p>
            <a:pPr eaLnBrk="1" hangingPunct="1"/>
            <a:endParaRPr lang="en-US" smtClean="0"/>
          </a:p>
          <a:p>
            <a:pPr eaLnBrk="1" hangingPunct="1"/>
            <a:r>
              <a:rPr lang="en-US" smtClean="0"/>
              <a:t>The branch of science that deals with domestic animals is </a:t>
            </a:r>
            <a:r>
              <a:rPr lang="en-US" b="1" smtClean="0"/>
              <a:t>animal science</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Summary and Conclusions</a:t>
            </a:r>
          </a:p>
        </p:txBody>
      </p:sp>
      <p:sp>
        <p:nvSpPr>
          <p:cNvPr id="3" name="Content Placeholder 2"/>
          <p:cNvSpPr>
            <a:spLocks noGrp="1"/>
          </p:cNvSpPr>
          <p:nvPr>
            <p:ph idx="1"/>
          </p:nvPr>
        </p:nvSpPr>
        <p:spPr/>
        <p:txBody>
          <a:bodyPr/>
          <a:lstStyle/>
          <a:p>
            <a:pPr eaLnBrk="1" hangingPunct="1"/>
            <a:r>
              <a:rPr lang="en-US" sz="2400" smtClean="0"/>
              <a:t>Animal science began to address the challenges that the first domesticators of animals encountered many millennia ago.</a:t>
            </a:r>
          </a:p>
          <a:p>
            <a:pPr eaLnBrk="1" hangingPunct="1"/>
            <a:r>
              <a:rPr lang="en-US" sz="2400" smtClean="0"/>
              <a:t>Today, animal science is a vital field with various specialties.</a:t>
            </a:r>
          </a:p>
          <a:p>
            <a:pPr eaLnBrk="1" hangingPunct="1"/>
            <a:r>
              <a:rPr lang="en-US" sz="2400" smtClean="0"/>
              <a:t>Animals are used for many purposes, including food, fiber, work, research, companionship, and entertainment.</a:t>
            </a:r>
          </a:p>
          <a:p>
            <a:pPr eaLnBrk="1" hangingPunct="1"/>
            <a:r>
              <a:rPr lang="en-US" sz="2400" smtClean="0"/>
              <a:t>The number of agricultural animals is steadily increasing, and they are becoming more important in helping to feed the human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p:txBody>
          <a:bodyPr/>
          <a:lstStyle/>
          <a:p>
            <a:pPr eaLnBrk="1" hangingPunct="1"/>
            <a:r>
              <a:rPr lang="en-US" smtClean="0"/>
              <a:t>Much of our use for animals revolves around their contributions to our food supply.</a:t>
            </a:r>
          </a:p>
          <a:p>
            <a:pPr eaLnBrk="1" hangingPunct="1"/>
            <a:endParaRPr lang="en-US" smtClean="0"/>
          </a:p>
          <a:p>
            <a:pPr eaLnBrk="1" hangingPunct="1"/>
            <a:r>
              <a:rPr lang="en-US" smtClean="0"/>
              <a:t>To coax a more stable food supply from the land, humans developed a complicated resource management system called </a:t>
            </a:r>
            <a:r>
              <a:rPr lang="en-US" b="1" smtClean="0"/>
              <a:t>agriculture</a:t>
            </a:r>
            <a:r>
              <a:rPr lang="en-US" smtClean="0"/>
              <a:t>.</a:t>
            </a:r>
          </a:p>
          <a:p>
            <a:pPr eaLnBrk="1" hangingPunct="1"/>
            <a:endParaRPr lang="en-US" smtClean="0"/>
          </a:p>
          <a:p>
            <a:pPr eaLnBrk="1" hangingPunct="1"/>
            <a:r>
              <a:rPr lang="en-US" smtClean="0"/>
              <a:t>In agriculture, domestic plants and animals are kept to produce for humankind’s needs.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p:txBody>
          <a:bodyPr/>
          <a:lstStyle/>
          <a:p>
            <a:pPr eaLnBrk="1" hangingPunct="1"/>
            <a:r>
              <a:rPr lang="en-US" smtClean="0"/>
              <a:t>Humans have also found many other uses for </a:t>
            </a:r>
            <a:r>
              <a:rPr lang="en-US" b="1" smtClean="0"/>
              <a:t>domestic animals</a:t>
            </a:r>
            <a:r>
              <a:rPr lang="en-US" smtClean="0"/>
              <a:t> in such areas as </a:t>
            </a:r>
          </a:p>
          <a:p>
            <a:pPr lvl="1" eaLnBrk="1" hangingPunct="1"/>
            <a:r>
              <a:rPr lang="en-US" smtClean="0"/>
              <a:t>sports, </a:t>
            </a:r>
          </a:p>
          <a:p>
            <a:pPr lvl="1" eaLnBrk="1" hangingPunct="1"/>
            <a:r>
              <a:rPr lang="en-US" smtClean="0"/>
              <a:t>recreation, </a:t>
            </a:r>
          </a:p>
          <a:p>
            <a:pPr lvl="1" eaLnBrk="1" hangingPunct="1"/>
            <a:r>
              <a:rPr lang="en-US" smtClean="0"/>
              <a:t>manufacturing,</a:t>
            </a:r>
          </a:p>
          <a:p>
            <a:pPr lvl="1" eaLnBrk="1" hangingPunct="1"/>
            <a:r>
              <a:rPr lang="en-US" smtClean="0"/>
              <a:t>religion,</a:t>
            </a:r>
          </a:p>
          <a:p>
            <a:pPr lvl="1" eaLnBrk="1" hangingPunct="1"/>
            <a:r>
              <a:rPr lang="en-US" smtClean="0"/>
              <a:t>and as companions.</a:t>
            </a:r>
          </a:p>
          <a:p>
            <a:pPr eaLnBrk="1" hangingPunct="1"/>
            <a:r>
              <a:rPr lang="en-US" smtClean="0"/>
              <a:t>It’s easy to see that animals are at the core of virtually all of our lives; they are a dominating part of our </a:t>
            </a:r>
            <a:r>
              <a:rPr lang="en-US" b="1" smtClean="0"/>
              <a:t>culture</a:t>
            </a:r>
            <a:r>
              <a:rPr lang="en-US" smtClean="0"/>
              <a:t>.</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a:xfrm>
            <a:off x="457200" y="1279525"/>
            <a:ext cx="8382000" cy="4949825"/>
          </a:xfrm>
        </p:spPr>
        <p:txBody>
          <a:bodyPr/>
          <a:lstStyle/>
          <a:p>
            <a:pPr eaLnBrk="1" hangingPunct="1"/>
            <a:r>
              <a:rPr lang="en-US" smtClean="0"/>
              <a:t>Exact dates of domestication of individual animal species is unknown.</a:t>
            </a:r>
          </a:p>
          <a:p>
            <a:pPr eaLnBrk="1" hangingPunct="1"/>
            <a:endParaRPr lang="en-US" smtClean="0"/>
          </a:p>
          <a:p>
            <a:pPr lvl="1" eaLnBrk="1" hangingPunct="1"/>
            <a:r>
              <a:rPr lang="en-US" smtClean="0"/>
              <a:t>DNA sequencing technology suggests that the dog may have been domesticated from the wolf as long as 135,000 years ago,</a:t>
            </a:r>
          </a:p>
          <a:p>
            <a:pPr eaLnBrk="1" hangingPunct="1"/>
            <a:endParaRPr lang="en-US" smtClean="0"/>
          </a:p>
          <a:p>
            <a:pPr lvl="1" eaLnBrk="1" hangingPunct="1"/>
            <a:r>
              <a:rPr lang="en-US" smtClean="0"/>
              <a:t>but archeological evidence suggests the dog was domesticated about 14,000 years ago (12,000 B.C.).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5"/>
          <p:cNvSpPr/>
          <p:nvPr/>
        </p:nvSpPr>
        <p:spPr>
          <a:xfrm rot="5152105">
            <a:off x="1462088" y="2165350"/>
            <a:ext cx="3344862" cy="4986338"/>
          </a:xfrm>
          <a:prstGeom prst="swooshArrow">
            <a:avLst>
              <a:gd name="adj1" fmla="val 16636"/>
              <a:gd name="adj2" fmla="val 313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458"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a:xfrm>
            <a:off x="457200" y="1279525"/>
            <a:ext cx="8610600" cy="4949825"/>
          </a:xfrm>
        </p:spPr>
        <p:txBody>
          <a:bodyPr/>
          <a:lstStyle/>
          <a:p>
            <a:pPr eaLnBrk="1" hangingPunct="1"/>
            <a:r>
              <a:rPr lang="en-US" smtClean="0"/>
              <a:t>Estimates for domestication of other domestic animal species are </a:t>
            </a:r>
          </a:p>
          <a:p>
            <a:pPr marL="457200" lvl="1" indent="0" eaLnBrk="1" hangingPunct="1">
              <a:buFontTx/>
              <a:buNone/>
            </a:pPr>
            <a:endParaRPr lang="en-US" smtClean="0"/>
          </a:p>
          <a:p>
            <a:pPr marL="457200" lvl="1" indent="0" eaLnBrk="1" hangingPunct="1">
              <a:buFontTx/>
              <a:buNone/>
            </a:pPr>
            <a:r>
              <a:rPr lang="en-US" smtClean="0"/>
              <a:t>8000 B.C.—sheep</a:t>
            </a:r>
          </a:p>
          <a:p>
            <a:pPr marL="457200" lvl="1" indent="0" eaLnBrk="1" hangingPunct="1">
              <a:buFontTx/>
              <a:buNone/>
            </a:pPr>
            <a:r>
              <a:rPr lang="en-US" smtClean="0"/>
              <a:t>	6500 B.C.—goats, pigs, and cattle</a:t>
            </a:r>
          </a:p>
          <a:p>
            <a:pPr marL="457200" lvl="1" indent="0" eaLnBrk="1" hangingPunct="1">
              <a:buFontTx/>
              <a:buNone/>
            </a:pPr>
            <a:r>
              <a:rPr lang="en-US" smtClean="0"/>
              <a:t>		6000 B.C.—chickens </a:t>
            </a:r>
          </a:p>
          <a:p>
            <a:pPr marL="457200" lvl="1" indent="0" eaLnBrk="1" hangingPunct="1">
              <a:buFontTx/>
              <a:buNone/>
            </a:pPr>
            <a:r>
              <a:rPr lang="en-US" smtClean="0"/>
              <a:t>			5500 B.C.—llamas</a:t>
            </a:r>
          </a:p>
          <a:p>
            <a:pPr marL="457200" lvl="1" indent="0" eaLnBrk="1" hangingPunct="1">
              <a:buFontTx/>
              <a:buNone/>
            </a:pPr>
            <a:r>
              <a:rPr lang="en-US" smtClean="0"/>
              <a:t>				4000 B.C.—donkeys </a:t>
            </a:r>
          </a:p>
          <a:p>
            <a:pPr marL="457200" lvl="1" indent="0" eaLnBrk="1" hangingPunct="1">
              <a:buFontTx/>
              <a:buNone/>
            </a:pPr>
            <a:r>
              <a:rPr lang="en-US" smtClean="0"/>
              <a:t>					3500 B.C.—horses </a:t>
            </a:r>
          </a:p>
          <a:p>
            <a:pPr marL="457200" lvl="1" indent="0" eaLnBrk="1" hangingPunct="1">
              <a:buFontTx/>
              <a:buNone/>
            </a:pPr>
            <a:r>
              <a:rPr lang="en-US" smtClean="0"/>
              <a:t>						3000 B.C.—reindeer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p:txBody>
          <a:bodyPr/>
          <a:lstStyle/>
          <a:p>
            <a:pPr eaLnBrk="1" hangingPunct="1"/>
            <a:r>
              <a:rPr lang="en-US" b="1" smtClean="0"/>
              <a:t>Hunter-gatherers</a:t>
            </a:r>
            <a:r>
              <a:rPr lang="en-US" smtClean="0"/>
              <a:t> (who first domesticated animals) used the meat, bones, and skins just as they had done before domestication; other uses (milk, clothing, power, war, sport, and prestige) came later.</a:t>
            </a:r>
          </a:p>
          <a:p>
            <a:pPr eaLnBrk="1" hangingPunct="1"/>
            <a:endParaRPr lang="en-US" smtClean="0"/>
          </a:p>
          <a:p>
            <a:pPr eaLnBrk="1" hangingPunct="1"/>
            <a:r>
              <a:rPr lang="en-US" smtClean="0"/>
              <a:t>With our acquisition of domestic animals came the need to ultimately manage them, care for them, and learn to use them to our best advantage; thus animal science began.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Animal Science Specialties</a:t>
            </a:r>
          </a:p>
        </p:txBody>
      </p:sp>
      <p:sp>
        <p:nvSpPr>
          <p:cNvPr id="3" name="Content Placeholder 2"/>
          <p:cNvSpPr>
            <a:spLocks noGrp="1"/>
          </p:cNvSpPr>
          <p:nvPr>
            <p:ph idx="1"/>
          </p:nvPr>
        </p:nvSpPr>
        <p:spPr/>
        <p:txBody>
          <a:bodyPr/>
          <a:lstStyle/>
          <a:p>
            <a:pPr eaLnBrk="1" hangingPunct="1"/>
            <a:r>
              <a:rPr lang="en-US" smtClean="0"/>
              <a:t>Animal science is simply the collective study of domestic animals.</a:t>
            </a:r>
          </a:p>
          <a:p>
            <a:pPr eaLnBrk="1" hangingPunct="1"/>
            <a:endParaRPr lang="en-US" smtClean="0"/>
          </a:p>
          <a:p>
            <a:pPr eaLnBrk="1" hangingPunct="1"/>
            <a:r>
              <a:rPr lang="en-US" smtClean="0"/>
              <a:t>As animal scientists have learned more about animals, the accumulated information has become too large for anyone to comprehend completely.</a:t>
            </a:r>
          </a:p>
          <a:p>
            <a:pPr lvl="1" eaLnBrk="1" hangingPunct="1"/>
            <a:r>
              <a:rPr lang="en-US" smtClean="0"/>
              <a:t>Because of that, animal science is divided into specific disciplines, or specialties.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up)">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NERIC-01-blu">
  <a:themeElements>
    <a:clrScheme name="GENERIC-01-b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IC-01-bl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01-b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IC-01-b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IC-01-b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IC-01-b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IC-01-b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IC-01-b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IC-01-bl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IC-01-b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IC-01-b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IC-01-b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IC-01-b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IC-01-b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477</TotalTime>
  <Words>1591</Words>
  <Application>Microsoft Office PowerPoint</Application>
  <PresentationFormat>On-screen Show (4:3)</PresentationFormat>
  <Paragraphs>206</Paragraphs>
  <Slides>30</Slides>
  <Notes>0</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30</vt:i4>
      </vt:variant>
    </vt:vector>
  </HeadingPairs>
  <TitlesOfParts>
    <vt:vector size="35" baseType="lpstr">
      <vt:lpstr>Arial</vt:lpstr>
      <vt:lpstr>Calibri</vt:lpstr>
      <vt:lpstr>ＭＳ Ｐゴシック</vt:lpstr>
      <vt:lpstr>GENERIC-01-blu</vt:lpstr>
      <vt:lpstr>GENERIC-01-blu</vt:lpstr>
      <vt:lpstr>Introduction to the Animal Sciences</vt:lpstr>
      <vt:lpstr>Learning Objectives</vt:lpstr>
      <vt:lpstr>Introduction</vt:lpstr>
      <vt:lpstr>Introduction</vt:lpstr>
      <vt:lpstr>Introduction</vt:lpstr>
      <vt:lpstr>Introduction</vt:lpstr>
      <vt:lpstr>Introduction</vt:lpstr>
      <vt:lpstr>Introduction</vt:lpstr>
      <vt:lpstr>Animal Science Specialties</vt:lpstr>
      <vt:lpstr>Animal Science Specialties</vt:lpstr>
      <vt:lpstr>Animal Distribution</vt:lpstr>
      <vt:lpstr>Animal Distribution</vt:lpstr>
      <vt:lpstr>Animal Distribution</vt:lpstr>
      <vt:lpstr>Contribution of Animals to Humanity</vt:lpstr>
      <vt:lpstr>Contribution of Animals to Humanity</vt:lpstr>
      <vt:lpstr>Contribution of Animals to Humanity</vt:lpstr>
      <vt:lpstr>Contribution of Animals to Humanity</vt:lpstr>
      <vt:lpstr>Contributions of Animals to Humanity</vt:lpstr>
      <vt:lpstr>Contributions of Animals to Humanity</vt:lpstr>
      <vt:lpstr>Contributions of Animals to Humanity</vt:lpstr>
      <vt:lpstr>Contributions of Animals to Humanity</vt:lpstr>
      <vt:lpstr>Contributions of Animals to Humanity</vt:lpstr>
      <vt:lpstr>Contributions of Animals to Humanity</vt:lpstr>
      <vt:lpstr>Contributions of Animals to Humanity</vt:lpstr>
      <vt:lpstr>Contributions of Animals to Humanity</vt:lpstr>
      <vt:lpstr>The Future of Livestock Production</vt:lpstr>
      <vt:lpstr>The Future of Livestock Production</vt:lpstr>
      <vt:lpstr>The Future of Livestock Production</vt:lpstr>
      <vt:lpstr>The Future of Livestock Production</vt:lpstr>
      <vt:lpstr>Summary and Conclusions</vt:lpstr>
    </vt:vector>
  </TitlesOfParts>
  <Company>Austin Peay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Beef Cattle</dc:title>
  <dc:creator>APSU</dc:creator>
  <cp:lastModifiedBy>Lara Dimmick</cp:lastModifiedBy>
  <cp:revision>78</cp:revision>
  <dcterms:created xsi:type="dcterms:W3CDTF">2012-05-30T18:21:21Z</dcterms:created>
  <dcterms:modified xsi:type="dcterms:W3CDTF">2012-07-09T13:22:32Z</dcterms:modified>
</cp:coreProperties>
</file>