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4" r:id="rId6"/>
    <p:sldId id="262" r:id="rId7"/>
    <p:sldId id="266" r:id="rId8"/>
    <p:sldId id="271" r:id="rId9"/>
    <p:sldId id="269" r:id="rId10"/>
    <p:sldId id="268" r:id="rId11"/>
    <p:sldId id="272" r:id="rId12"/>
    <p:sldId id="273" r:id="rId13"/>
    <p:sldId id="274" r:id="rId14"/>
    <p:sldId id="276" r:id="rId15"/>
    <p:sldId id="277" r:id="rId16"/>
    <p:sldId id="278" r:id="rId17"/>
    <p:sldId id="279" r:id="rId18"/>
    <p:sldId id="280" r:id="rId19"/>
    <p:sldId id="281" r:id="rId20"/>
    <p:sldId id="283" r:id="rId21"/>
    <p:sldId id="284" r:id="rId22"/>
    <p:sldId id="285" r:id="rId23"/>
    <p:sldId id="299"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301" r:id="rId37"/>
    <p:sldId id="300" r:id="rId38"/>
    <p:sldId id="302" r:id="rId39"/>
    <p:sldId id="303" r:id="rId40"/>
    <p:sldId id="304" r:id="rId41"/>
    <p:sldId id="308" r:id="rId42"/>
    <p:sldId id="305" r:id="rId43"/>
    <p:sldId id="306" r:id="rId44"/>
    <p:sldId id="307" r:id="rId45"/>
    <p:sldId id="309"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A4A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42" y="-108"/>
      </p:cViewPr>
      <p:guideLst>
        <p:guide orient="horz" pos="2160"/>
        <p:guide pos="2880"/>
      </p:guideLst>
    </p:cSldViewPr>
  </p:slideViewPr>
  <p:notesTextViewPr>
    <p:cViewPr>
      <p:scale>
        <a:sx n="1" d="1"/>
        <a:sy n="1" d="1"/>
      </p:scale>
      <p:origin x="0" y="0"/>
    </p:cViewPr>
  </p:notesTextViewPr>
  <p:sorterViewPr>
    <p:cViewPr>
      <p:scale>
        <a:sx n="166" d="100"/>
        <a:sy n="166" d="100"/>
      </p:scale>
      <p:origin x="0" y="1894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rgb-blu"/>
          <p:cNvPicPr>
            <a:picLocks noChangeAspect="1" noChangeArrowheads="1"/>
          </p:cNvPicPr>
          <p:nvPr/>
        </p:nvPicPr>
        <p:blipFill>
          <a:blip r:embed="rId2"/>
          <a:srcRect/>
          <a:stretch>
            <a:fillRect/>
          </a:stretch>
        </p:blipFill>
        <p:spPr bwMode="auto">
          <a:xfrm>
            <a:off x="0" y="6291263"/>
            <a:ext cx="9144000" cy="5667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5"/>
            <a:ext cx="7772400" cy="1470025"/>
          </a:xfrm>
        </p:spPr>
        <p:txBody>
          <a:bodyPr wrap="square" tIns="45720" bIns="45720"/>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954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954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7952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952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80AA"/>
            </a:gs>
          </a:gsLst>
          <a:lin ang="5400000" scaled="1"/>
        </a:gradFill>
        <a:effectLst/>
      </p:bgPr>
    </p:bg>
    <p:spTree>
      <p:nvGrpSpPr>
        <p:cNvPr id="1" name=""/>
        <p:cNvGrpSpPr/>
        <p:nvPr/>
      </p:nvGrpSpPr>
      <p:grpSpPr>
        <a:xfrm>
          <a:off x="0" y="0"/>
          <a:ext cx="0" cy="0"/>
          <a:chOff x="0" y="0"/>
          <a:chExt cx="0" cy="0"/>
        </a:xfrm>
      </p:grpSpPr>
      <p:pic>
        <p:nvPicPr>
          <p:cNvPr id="1026" name="Picture 13" descr="rgb-blu2"/>
          <p:cNvPicPr>
            <a:picLocks noChangeAspect="1" noChangeArrowheads="1"/>
          </p:cNvPicPr>
          <p:nvPr/>
        </p:nvPicPr>
        <p:blipFill>
          <a:blip r:embed="rId13"/>
          <a:srcRect/>
          <a:stretch>
            <a:fillRect/>
          </a:stretch>
        </p:blipFill>
        <p:spPr bwMode="auto">
          <a:xfrm>
            <a:off x="0" y="6297613"/>
            <a:ext cx="9144000" cy="566737"/>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14375"/>
          </a:xfrm>
          <a:prstGeom prst="rect">
            <a:avLst/>
          </a:prstGeom>
          <a:noFill/>
          <a:ln w="9525">
            <a:noFill/>
            <a:miter lim="800000"/>
            <a:headEnd/>
            <a:tailEnd/>
          </a:ln>
        </p:spPr>
        <p:txBody>
          <a:bodyPr vert="horz" wrap="none" lIns="91440" tIns="91440" rIns="91440" bIns="9144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79525"/>
            <a:ext cx="8229600" cy="494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34" name="Text Box 10"/>
          <p:cNvSpPr txBox="1">
            <a:spLocks noChangeArrowheads="1"/>
          </p:cNvSpPr>
          <p:nvPr/>
        </p:nvSpPr>
        <p:spPr bwMode="auto">
          <a:xfrm>
            <a:off x="152400" y="6350000"/>
            <a:ext cx="4114800" cy="48736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0" hangingPunct="0">
              <a:defRPr/>
            </a:pPr>
            <a:r>
              <a:rPr lang="en-US" sz="1400" dirty="0">
                <a:solidFill>
                  <a:srgbClr val="FFFFFF"/>
                </a:solidFill>
                <a:latin typeface="+mn-lt"/>
              </a:rPr>
              <a:t>Introduction to Animal Science, 5e</a:t>
            </a:r>
          </a:p>
          <a:p>
            <a:pPr eaLnBrk="0" hangingPunct="0">
              <a:defRPr/>
            </a:pPr>
            <a:r>
              <a:rPr lang="en-US" sz="1200" i="1" dirty="0">
                <a:solidFill>
                  <a:srgbClr val="FFFFFF"/>
                </a:solidFill>
                <a:latin typeface="+mn-lt"/>
              </a:rPr>
              <a:t>W. Stephen Damron</a:t>
            </a:r>
            <a:endParaRPr lang="en-US" sz="1200" i="1" dirty="0">
              <a:solidFill>
                <a:srgbClr val="FFFFFF"/>
              </a:solidFill>
              <a:latin typeface="+mn-lt"/>
              <a:ea typeface="ＭＳ Ｐゴシック" pitchFamily="34" charset="-128"/>
            </a:endParaRPr>
          </a:p>
        </p:txBody>
      </p:sp>
      <p:sp>
        <p:nvSpPr>
          <p:cNvPr id="1035" name="Text Box 11"/>
          <p:cNvSpPr txBox="1">
            <a:spLocks noChangeArrowheads="1"/>
          </p:cNvSpPr>
          <p:nvPr/>
        </p:nvSpPr>
        <p:spPr bwMode="auto">
          <a:xfrm>
            <a:off x="4619625" y="6353175"/>
            <a:ext cx="4448175" cy="45720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r" eaLnBrk="0" hangingPunct="0">
              <a:defRPr/>
            </a:pPr>
            <a:r>
              <a:rPr lang="en-US" sz="1200" dirty="0">
                <a:solidFill>
                  <a:srgbClr val="FFFFFF"/>
                </a:solidFill>
                <a:latin typeface="+mn-lt"/>
                <a:ea typeface="ＭＳ Ｐゴシック" pitchFamily="34" charset="-128"/>
              </a:rPr>
              <a:t>© 2013 by Pearson Higher Education, Inc</a:t>
            </a:r>
            <a:br>
              <a:rPr lang="en-US" sz="1200" dirty="0">
                <a:solidFill>
                  <a:srgbClr val="FFFFFF"/>
                </a:solidFill>
                <a:latin typeface="+mn-lt"/>
                <a:ea typeface="ＭＳ Ｐゴシック" pitchFamily="34" charset="-128"/>
              </a:rPr>
            </a:br>
            <a:r>
              <a:rPr lang="en-US" sz="1200" dirty="0">
                <a:solidFill>
                  <a:srgbClr val="FFFFFF"/>
                </a:solidFill>
                <a:latin typeface="+mn-lt"/>
                <a:ea typeface="ＭＳ Ｐゴシック" pitchFamily="34" charset="-128"/>
              </a:rPr>
              <a:t>Upper Saddle River, New Jersey 07458 • All Rights Reserved</a:t>
            </a: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iming>
    <p:tnLst>
      <p:par>
        <p:cTn id="1" dur="indefinite" restart="never" nodeType="tmRoot"/>
      </p:par>
    </p:tnLst>
  </p:timing>
  <p:txStyles>
    <p:titleStyle>
      <a:lvl1pPr algn="ctr" rtl="0" eaLnBrk="0" fontAlgn="base" hangingPunct="0">
        <a:spcBef>
          <a:spcPct val="0"/>
        </a:spcBef>
        <a:spcAft>
          <a:spcPct val="0"/>
        </a:spcAft>
        <a:defRPr sz="3500" b="1">
          <a:solidFill>
            <a:schemeClr val="tx2"/>
          </a:solidFill>
          <a:latin typeface="+mj-lt"/>
          <a:ea typeface="+mj-ea"/>
          <a:cs typeface="+mj-cs"/>
        </a:defRPr>
      </a:lvl1pPr>
      <a:lvl2pPr algn="ctr" rtl="0" eaLnBrk="0" fontAlgn="base" hangingPunct="0">
        <a:spcBef>
          <a:spcPct val="0"/>
        </a:spcBef>
        <a:spcAft>
          <a:spcPct val="0"/>
        </a:spcAft>
        <a:defRPr sz="3500" b="1">
          <a:solidFill>
            <a:schemeClr val="tx2"/>
          </a:solidFill>
          <a:latin typeface="Arial" charset="0"/>
        </a:defRPr>
      </a:lvl2pPr>
      <a:lvl3pPr algn="ctr" rtl="0" eaLnBrk="0" fontAlgn="base" hangingPunct="0">
        <a:spcBef>
          <a:spcPct val="0"/>
        </a:spcBef>
        <a:spcAft>
          <a:spcPct val="0"/>
        </a:spcAft>
        <a:defRPr sz="3500" b="1">
          <a:solidFill>
            <a:schemeClr val="tx2"/>
          </a:solidFill>
          <a:latin typeface="Arial" charset="0"/>
        </a:defRPr>
      </a:lvl3pPr>
      <a:lvl4pPr algn="ctr" rtl="0" eaLnBrk="0" fontAlgn="base" hangingPunct="0">
        <a:spcBef>
          <a:spcPct val="0"/>
        </a:spcBef>
        <a:spcAft>
          <a:spcPct val="0"/>
        </a:spcAft>
        <a:defRPr sz="3500" b="1">
          <a:solidFill>
            <a:schemeClr val="tx2"/>
          </a:solidFill>
          <a:latin typeface="Arial" charset="0"/>
        </a:defRPr>
      </a:lvl4pPr>
      <a:lvl5pPr algn="ctr" rtl="0" eaLnBrk="0" fontAlgn="base" hangingPunct="0">
        <a:spcBef>
          <a:spcPct val="0"/>
        </a:spcBef>
        <a:spcAft>
          <a:spcPct val="0"/>
        </a:spcAft>
        <a:defRPr sz="3500" b="1">
          <a:solidFill>
            <a:schemeClr val="tx2"/>
          </a:solidFill>
          <a:latin typeface="Arial" charset="0"/>
        </a:defRPr>
      </a:lvl5pPr>
      <a:lvl6pPr marL="457200" algn="ctr" rtl="0" fontAlgn="base">
        <a:spcBef>
          <a:spcPct val="0"/>
        </a:spcBef>
        <a:spcAft>
          <a:spcPct val="0"/>
        </a:spcAft>
        <a:defRPr sz="3500" b="1">
          <a:solidFill>
            <a:schemeClr val="tx2"/>
          </a:solidFill>
          <a:latin typeface="Arial" charset="0"/>
        </a:defRPr>
      </a:lvl6pPr>
      <a:lvl7pPr marL="914400" algn="ctr" rtl="0" fontAlgn="base">
        <a:spcBef>
          <a:spcPct val="0"/>
        </a:spcBef>
        <a:spcAft>
          <a:spcPct val="0"/>
        </a:spcAft>
        <a:defRPr sz="3500" b="1">
          <a:solidFill>
            <a:schemeClr val="tx2"/>
          </a:solidFill>
          <a:latin typeface="Arial" charset="0"/>
        </a:defRPr>
      </a:lvl7pPr>
      <a:lvl8pPr marL="1371600" algn="ctr" rtl="0" fontAlgn="base">
        <a:spcBef>
          <a:spcPct val="0"/>
        </a:spcBef>
        <a:spcAft>
          <a:spcPct val="0"/>
        </a:spcAft>
        <a:defRPr sz="3500" b="1">
          <a:solidFill>
            <a:schemeClr val="tx2"/>
          </a:solidFill>
          <a:latin typeface="Arial" charset="0"/>
        </a:defRPr>
      </a:lvl8pPr>
      <a:lvl9pPr marL="1828800" algn="ctr" rtl="0" fontAlgn="base">
        <a:spcBef>
          <a:spcPct val="0"/>
        </a:spcBef>
        <a:spcAft>
          <a:spcPct val="0"/>
        </a:spcAft>
        <a:defRPr sz="3500" b="1">
          <a:solidFill>
            <a:schemeClr val="tx2"/>
          </a:solidFill>
          <a:latin typeface="Arial" charset="0"/>
        </a:defRPr>
      </a:lvl9pPr>
    </p:titleStyle>
    <p:bodyStyle>
      <a:lvl1pPr marL="342900" indent="-342900" algn="l" rtl="0" eaLnBrk="0" fontAlgn="base" hangingPunct="0">
        <a:spcBef>
          <a:spcPct val="5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500">
          <a:solidFill>
            <a:schemeClr val="tx1"/>
          </a:solidFill>
          <a:latin typeface="+mn-lt"/>
        </a:defRPr>
      </a:lvl2pPr>
      <a:lvl3pPr marL="1143000" indent="-228600" algn="l" rtl="0" eaLnBrk="0" fontAlgn="base" hangingPunct="0">
        <a:spcBef>
          <a:spcPct val="10000"/>
        </a:spcBef>
        <a:spcAft>
          <a:spcPct val="0"/>
        </a:spcAft>
        <a:buChar char="•"/>
        <a:defRPr sz="23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0975" y="3008313"/>
            <a:ext cx="8782050" cy="966787"/>
          </a:xfrm>
        </p:spPr>
        <p:txBody>
          <a:bodyPr/>
          <a:lstStyle/>
          <a:p>
            <a:pPr eaLnBrk="1" hangingPunct="1">
              <a:defRPr/>
            </a:pPr>
            <a:r>
              <a:rPr lang="en-US" sz="2800" dirty="0" smtClean="0">
                <a:effectLst>
                  <a:outerShdw blurRad="38100" dist="38100" dir="2700000" algn="tl">
                    <a:srgbClr val="C0C0C0"/>
                  </a:outerShdw>
                </a:effectLst>
              </a:rPr>
              <a:t>The Value of Animals to Humanity</a:t>
            </a:r>
            <a:endParaRPr lang="en-US" sz="2800" dirty="0">
              <a:effectLst>
                <a:outerShdw blurRad="38100" dist="38100" dir="2700000" algn="tl">
                  <a:srgbClr val="C0C0C0"/>
                </a:outerShdw>
              </a:effectLst>
            </a:endParaRPr>
          </a:p>
        </p:txBody>
      </p:sp>
      <p:sp>
        <p:nvSpPr>
          <p:cNvPr id="4099" name="Rectangle 3"/>
          <p:cNvSpPr>
            <a:spLocks noGrp="1" noChangeArrowheads="1"/>
          </p:cNvSpPr>
          <p:nvPr>
            <p:ph type="subTitle" idx="1"/>
          </p:nvPr>
        </p:nvSpPr>
        <p:spPr>
          <a:xfrm>
            <a:off x="180975" y="3857625"/>
            <a:ext cx="8782050" cy="561975"/>
          </a:xfrm>
        </p:spPr>
        <p:txBody>
          <a:bodyPr/>
          <a:lstStyle/>
          <a:p>
            <a:pPr eaLnBrk="1" hangingPunct="1"/>
            <a:r>
              <a:rPr lang="en-US" sz="2500" smtClean="0"/>
              <a:t>Chapter 2</a:t>
            </a:r>
          </a:p>
        </p:txBody>
      </p:sp>
      <p:sp>
        <p:nvSpPr>
          <p:cNvPr id="4100" name="Rectangle 4"/>
          <p:cNvSpPr>
            <a:spLocks noChangeArrowheads="1"/>
          </p:cNvSpPr>
          <p:nvPr/>
        </p:nvSpPr>
        <p:spPr bwMode="auto">
          <a:xfrm>
            <a:off x="228600" y="2028825"/>
            <a:ext cx="8689975" cy="561975"/>
          </a:xfrm>
          <a:prstGeom prst="rect">
            <a:avLst/>
          </a:prstGeom>
          <a:noFill/>
          <a:ln w="9525">
            <a:noFill/>
            <a:miter lim="800000"/>
            <a:headEnd/>
            <a:tailEnd/>
          </a:ln>
        </p:spPr>
        <p:txBody>
          <a:bodyPr/>
          <a:lstStyle/>
          <a:p>
            <a:pPr algn="ctr">
              <a:spcBef>
                <a:spcPct val="50000"/>
              </a:spcBef>
            </a:pPr>
            <a:r>
              <a:rPr lang="en-US" sz="2500">
                <a:solidFill>
                  <a:srgbClr val="000000"/>
                </a:solidFill>
              </a:rPr>
              <a:t>W. Stephen Damron</a:t>
            </a:r>
          </a:p>
        </p:txBody>
      </p:sp>
      <p:sp>
        <p:nvSpPr>
          <p:cNvPr id="4103" name="Rectangle 7"/>
          <p:cNvSpPr>
            <a:spLocks noChangeArrowheads="1"/>
          </p:cNvSpPr>
          <p:nvPr/>
        </p:nvSpPr>
        <p:spPr bwMode="auto">
          <a:xfrm>
            <a:off x="180975" y="1019175"/>
            <a:ext cx="8753475" cy="966788"/>
          </a:xfrm>
          <a:prstGeom prst="rect">
            <a:avLst/>
          </a:prstGeom>
          <a:noFill/>
          <a:ln>
            <a:noFill/>
          </a:ln>
          <a:effectLst/>
          <a:extLst>
            <a:ext uri="{909E8E84-426E-40DD-AFC4-6F175D3DCCD1}"/>
            <a:ext uri="{91240B29-F687-4F45-9708-019B960494DF}"/>
            <a:ext uri="{AF507438-7753-43E0-B8FC-AC1667EBCBE1}"/>
          </a:extLst>
        </p:spPr>
        <p:txBody>
          <a:bodyPr anchor="ctr"/>
          <a:lstStyle/>
          <a:p>
            <a:pPr algn="ctr">
              <a:defRPr/>
            </a:pPr>
            <a:r>
              <a:rPr lang="en-US" sz="3500" b="1" dirty="0">
                <a:solidFill>
                  <a:srgbClr val="000000"/>
                </a:solidFill>
                <a:effectLst>
                  <a:outerShdw blurRad="38100" dist="38100" dir="2700000" algn="tl">
                    <a:srgbClr val="C0C0C0"/>
                  </a:outerShdw>
                </a:effectLst>
                <a:latin typeface="+mn-lt"/>
              </a:rPr>
              <a:t>Introduction to Animal Science:</a:t>
            </a:r>
          </a:p>
          <a:p>
            <a:pPr algn="ctr">
              <a:defRPr/>
            </a:pPr>
            <a:r>
              <a:rPr lang="en-US" sz="2400" b="1" dirty="0">
                <a:solidFill>
                  <a:srgbClr val="000000"/>
                </a:solidFill>
                <a:effectLst>
                  <a:outerShdw blurRad="38100" dist="38100" dir="2700000" algn="tl">
                    <a:srgbClr val="C0C0C0"/>
                  </a:outerShdw>
                </a:effectLst>
                <a:latin typeface="+mn-lt"/>
              </a:rPr>
              <a:t>Global, Biological, Social, and Industry Perspectives</a:t>
            </a:r>
            <a:endParaRPr lang="en-US" sz="2000" b="1" dirty="0">
              <a:solidFill>
                <a:srgbClr val="000000"/>
              </a:solidFill>
              <a:effectLst>
                <a:outerShdw blurRad="38100" dist="38100" dir="2700000" algn="tl">
                  <a:srgbClr val="C0C0C0"/>
                </a:outerShdw>
              </a:effectLst>
              <a:latin typeface="+mn-lt"/>
            </a:endParaRPr>
          </a:p>
        </p:txBody>
      </p:sp>
      <p:pic>
        <p:nvPicPr>
          <p:cNvPr id="13317" name="Picture 2"/>
          <p:cNvPicPr>
            <a:picLocks noChangeAspect="1" noChangeArrowheads="1"/>
          </p:cNvPicPr>
          <p:nvPr/>
        </p:nvPicPr>
        <p:blipFill>
          <a:blip r:embed="rId2"/>
          <a:srcRect/>
          <a:stretch>
            <a:fillRect/>
          </a:stretch>
        </p:blipFill>
        <p:spPr bwMode="auto">
          <a:xfrm>
            <a:off x="7696200" y="28575"/>
            <a:ext cx="1362075" cy="733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wipe(left)">
                                      <p:cBhvr>
                                        <p:cTn id="7" dur="1000"/>
                                        <p:tgtEl>
                                          <p:spTgt spid="4103">
                                            <p:txEl>
                                              <p:pRg st="0" end="0"/>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103">
                                            <p:txEl>
                                              <p:pRg st="1" end="1"/>
                                            </p:txEl>
                                          </p:spTgt>
                                        </p:tgtEl>
                                        <p:attrNameLst>
                                          <p:attrName>style.visibility</p:attrName>
                                        </p:attrNameLst>
                                      </p:cBhvr>
                                      <p:to>
                                        <p:strVal val="visible"/>
                                      </p:to>
                                    </p:set>
                                    <p:animEffect transition="in" filter="wipe(left)">
                                      <p:cBhvr>
                                        <p:cTn id="11" dur="1000"/>
                                        <p:tgtEl>
                                          <p:spTgt spid="4103">
                                            <p:txEl>
                                              <p:pRg st="1" end="1"/>
                                            </p:txEl>
                                          </p:spTgt>
                                        </p:tgtEl>
                                      </p:cBhvr>
                                    </p:animEffect>
                                  </p:childTnLst>
                                </p:cTn>
                              </p:par>
                            </p:childTnLst>
                          </p:cTn>
                        </p:par>
                        <p:par>
                          <p:cTn id="12" fill="hold" nodeType="afterGroup">
                            <p:stCondLst>
                              <p:cond delay="2000"/>
                            </p:stCondLst>
                            <p:childTnLst>
                              <p:par>
                                <p:cTn id="13" presetID="22" presetClass="entr" presetSubtype="8" fill="hold" grpId="0" nodeType="afterEffect">
                                  <p:stCondLst>
                                    <p:cond delay="300"/>
                                  </p:stCondLst>
                                  <p:childTnLst>
                                    <p:set>
                                      <p:cBhvr>
                                        <p:cTn id="14" dur="1" fill="hold">
                                          <p:stCondLst>
                                            <p:cond delay="0"/>
                                          </p:stCondLst>
                                        </p:cTn>
                                        <p:tgtEl>
                                          <p:spTgt spid="4100"/>
                                        </p:tgtEl>
                                        <p:attrNameLst>
                                          <p:attrName>style.visibility</p:attrName>
                                        </p:attrNameLst>
                                      </p:cBhvr>
                                      <p:to>
                                        <p:strVal val="visible"/>
                                      </p:to>
                                    </p:set>
                                    <p:animEffect transition="in" filter="wipe(left)">
                                      <p:cBhvr>
                                        <p:cTn id="15" dur="1000"/>
                                        <p:tgtEl>
                                          <p:spTgt spid="4100"/>
                                        </p:tgtEl>
                                      </p:cBhvr>
                                    </p:animEffect>
                                  </p:childTnLst>
                                </p:cTn>
                              </p:par>
                            </p:childTnLst>
                          </p:cTn>
                        </p:par>
                        <p:par>
                          <p:cTn id="16" fill="hold" nodeType="afterGroup">
                            <p:stCondLst>
                              <p:cond delay="3300"/>
                            </p:stCondLst>
                            <p:childTnLst>
                              <p:par>
                                <p:cTn id="17" presetID="22" presetClass="entr" presetSubtype="8" fill="hold" grpId="0" nodeType="afterEffect">
                                  <p:stCondLst>
                                    <p:cond delay="300"/>
                                  </p:stCondLst>
                                  <p:childTnLst>
                                    <p:set>
                                      <p:cBhvr>
                                        <p:cTn id="18" dur="1" fill="hold">
                                          <p:stCondLst>
                                            <p:cond delay="0"/>
                                          </p:stCondLst>
                                        </p:cTn>
                                        <p:tgtEl>
                                          <p:spTgt spid="4098"/>
                                        </p:tgtEl>
                                        <p:attrNameLst>
                                          <p:attrName>style.visibility</p:attrName>
                                        </p:attrNameLst>
                                      </p:cBhvr>
                                      <p:to>
                                        <p:strVal val="visible"/>
                                      </p:to>
                                    </p:set>
                                    <p:animEffect transition="in" filter="wipe(left)">
                                      <p:cBhvr>
                                        <p:cTn id="19" dur="1000"/>
                                        <p:tgtEl>
                                          <p:spTgt spid="4098"/>
                                        </p:tgtEl>
                                      </p:cBhvr>
                                    </p:animEffect>
                                  </p:childTnLst>
                                </p:cTn>
                              </p:par>
                            </p:childTnLst>
                          </p:cTn>
                        </p:par>
                        <p:par>
                          <p:cTn id="20" fill="hold" nodeType="afterGroup">
                            <p:stCondLst>
                              <p:cond delay="4600"/>
                            </p:stCondLst>
                            <p:childTnLst>
                              <p:par>
                                <p:cTn id="21" presetID="22" presetClass="entr" presetSubtype="8" fill="hold" grpId="0" nodeType="afterEffect">
                                  <p:stCondLst>
                                    <p:cond delay="300"/>
                                  </p:stCondLst>
                                  <p:childTnLst>
                                    <p:set>
                                      <p:cBhvr>
                                        <p:cTn id="22" dur="1" fill="hold">
                                          <p:stCondLst>
                                            <p:cond delay="0"/>
                                          </p:stCondLst>
                                        </p:cTn>
                                        <p:tgtEl>
                                          <p:spTgt spid="4099">
                                            <p:txEl>
                                              <p:pRg st="0" end="0"/>
                                            </p:txEl>
                                          </p:spTgt>
                                        </p:tgtEl>
                                        <p:attrNameLst>
                                          <p:attrName>style.visibility</p:attrName>
                                        </p:attrNameLst>
                                      </p:cBhvr>
                                      <p:to>
                                        <p:strVal val="visible"/>
                                      </p:to>
                                    </p:set>
                                    <p:animEffect transition="in" filter="wipe(left)">
                                      <p:cBhvr>
                                        <p:cTn id="23" dur="1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P spid="410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Edible Slaughter By-Products</a:t>
            </a:r>
          </a:p>
          <a:p>
            <a:pPr lvl="1" eaLnBrk="1" hangingPunct="1"/>
            <a:r>
              <a:rPr lang="en-US" smtClean="0"/>
              <a:t>Once the products of greatest value have been removed from the carcass, the substances and products remaining still have value; we refer to these as </a:t>
            </a:r>
            <a:r>
              <a:rPr lang="en-US" i="1" smtClean="0"/>
              <a:t>by-products</a:t>
            </a:r>
            <a:r>
              <a:rPr lang="en-US" smtClean="0"/>
              <a:t>.</a:t>
            </a:r>
          </a:p>
          <a:p>
            <a:pPr lvl="1" eaLnBrk="1" hangingPunct="1"/>
            <a:endParaRPr lang="en-US" smtClean="0"/>
          </a:p>
          <a:p>
            <a:pPr lvl="1" eaLnBrk="1" hangingPunct="1"/>
            <a:r>
              <a:rPr lang="en-US" smtClean="0"/>
              <a:t>In developed countries, these are often considered specialty foods and are called variety meats.</a:t>
            </a:r>
          </a:p>
          <a:p>
            <a:pPr lvl="1" eaLnBrk="1" hangingPunct="1"/>
            <a:endParaRPr lang="en-US" smtClean="0"/>
          </a:p>
          <a:p>
            <a:pPr lvl="1" eaLnBrk="1" hangingPunct="1"/>
            <a:r>
              <a:rPr lang="en-US" smtClean="0"/>
              <a:t>Most are organ meats (e.g. liver, kidney,tongue, sweetbread) and are often considered delicacies.</a:t>
            </a:r>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The Food Uses of Agricultural Animals</a:t>
            </a:r>
          </a:p>
        </p:txBody>
      </p:sp>
      <p:pic>
        <p:nvPicPr>
          <p:cNvPr id="23554" name="Content Placeholder 3"/>
          <p:cNvPicPr>
            <a:picLocks noGrp="1"/>
          </p:cNvPicPr>
          <p:nvPr>
            <p:ph idx="1"/>
          </p:nvPr>
        </p:nvPicPr>
        <p:blipFill>
          <a:blip r:embed="rId2"/>
          <a:srcRect/>
          <a:stretch>
            <a:fillRect/>
          </a:stretch>
        </p:blipFill>
        <p:spPr>
          <a:xfrm>
            <a:off x="1143000" y="1143000"/>
            <a:ext cx="6757988" cy="4949825"/>
          </a:xfrm>
        </p:spPr>
      </p:pic>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Edible Slaughter By-Products</a:t>
            </a:r>
          </a:p>
          <a:p>
            <a:pPr lvl="1" eaLnBrk="1" hangingPunct="1"/>
            <a:endParaRPr lang="en-US" smtClean="0"/>
          </a:p>
          <a:p>
            <a:pPr lvl="1" eaLnBrk="1" hangingPunct="1"/>
            <a:r>
              <a:rPr lang="en-US" smtClean="0"/>
              <a:t>In the U.S., we are not as fond of the variety meats as is the rest of the world, so we export large quantities to Europe and other countries.</a:t>
            </a:r>
          </a:p>
          <a:p>
            <a:pPr lvl="1" eaLnBrk="1" hangingPunct="1"/>
            <a:endParaRPr lang="en-US" smtClean="0"/>
          </a:p>
          <a:p>
            <a:pPr lvl="1" eaLnBrk="1" hangingPunct="1"/>
            <a:r>
              <a:rPr lang="en-US" smtClean="0"/>
              <a:t>Liver is the most widely used; brains and spinal cords are no longer consumed in some parts of the world because of concerns over the transmission of bovine spongiform encephalopathy.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up)">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Milk and Milk Products</a:t>
            </a:r>
          </a:p>
          <a:p>
            <a:pPr lvl="1" eaLnBrk="1" hangingPunct="1"/>
            <a:r>
              <a:rPr lang="en-US" smtClean="0"/>
              <a:t>Milk provide much-needed protein, energy, minerals, and vitamins to humankind’s diet.</a:t>
            </a:r>
          </a:p>
          <a:p>
            <a:pPr lvl="1" eaLnBrk="1" hangingPunct="1"/>
            <a:endParaRPr lang="en-US" smtClean="0"/>
          </a:p>
          <a:p>
            <a:pPr lvl="1" eaLnBrk="1" hangingPunct="1"/>
            <a:r>
              <a:rPr lang="en-US" smtClean="0"/>
              <a:t>Annual per capita whole milk supply ranges from over 500 lbs per year in some countries to little or none in others. </a:t>
            </a:r>
          </a:p>
          <a:p>
            <a:pPr lvl="1" eaLnBrk="1" hangingPunct="1"/>
            <a:endParaRPr lang="en-US" smtClean="0"/>
          </a:p>
          <a:p>
            <a:pPr lvl="1" eaLnBrk="1" hangingPunct="1"/>
            <a:r>
              <a:rPr lang="en-US" smtClean="0"/>
              <a:t>Total world milk production had increased slowly over the last two decades; world milk production is increasing approximately 2% per year.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t>The Food Uses of Agricultural Animals</a:t>
            </a:r>
          </a:p>
        </p:txBody>
      </p:sp>
      <p:sp>
        <p:nvSpPr>
          <p:cNvPr id="26626" name="Content Placeholder 2"/>
          <p:cNvSpPr>
            <a:spLocks noGrp="1"/>
          </p:cNvSpPr>
          <p:nvPr>
            <p:ph idx="1"/>
          </p:nvPr>
        </p:nvSpPr>
        <p:spPr>
          <a:xfrm>
            <a:off x="457200" y="1279525"/>
            <a:ext cx="8229600" cy="1387475"/>
          </a:xfrm>
        </p:spPr>
        <p:txBody>
          <a:bodyPr/>
          <a:lstStyle/>
          <a:p>
            <a:pPr eaLnBrk="1" hangingPunct="1"/>
            <a:r>
              <a:rPr lang="en-US" b="1" smtClean="0"/>
              <a:t>Milk and Milk Products</a:t>
            </a:r>
          </a:p>
          <a:p>
            <a:pPr lvl="1" eaLnBrk="1" hangingPunct="1"/>
            <a:r>
              <a:rPr lang="en-US" smtClean="0"/>
              <a:t>Several different species contribute to worldwide milk production.</a:t>
            </a:r>
          </a:p>
        </p:txBody>
      </p:sp>
      <p:sp>
        <p:nvSpPr>
          <p:cNvPr id="11" name="Content Placeholder 2"/>
          <p:cNvSpPr txBox="1">
            <a:spLocks/>
          </p:cNvSpPr>
          <p:nvPr/>
        </p:nvSpPr>
        <p:spPr bwMode="auto">
          <a:xfrm>
            <a:off x="457200" y="2651125"/>
            <a:ext cx="4294188" cy="1387475"/>
          </a:xfrm>
          <a:prstGeom prst="rect">
            <a:avLst/>
          </a:prstGeom>
          <a:noFill/>
          <a:ln w="9525">
            <a:noFill/>
            <a:miter lim="800000"/>
            <a:headEnd/>
            <a:tailEnd/>
          </a:ln>
        </p:spPr>
        <p:txBody>
          <a:bodyPr/>
          <a:lstStyle/>
          <a:p>
            <a:pPr marL="742950" lvl="1" indent="-285750">
              <a:spcBef>
                <a:spcPct val="20000"/>
              </a:spcBef>
              <a:buFontTx/>
              <a:buChar char="–"/>
            </a:pPr>
            <a:r>
              <a:rPr lang="en-US" sz="2500"/>
              <a:t>Cattle supply 83% of the world’s milk supply.</a:t>
            </a:r>
          </a:p>
          <a:p>
            <a:pPr marL="742950" lvl="1" indent="-285750">
              <a:spcBef>
                <a:spcPct val="20000"/>
              </a:spcBef>
              <a:buFontTx/>
              <a:buChar char="–"/>
            </a:pPr>
            <a:r>
              <a:rPr lang="en-US" sz="2500"/>
              <a:t>Buffalos supply 13% of world’s milk.</a:t>
            </a:r>
          </a:p>
          <a:p>
            <a:pPr marL="742950" lvl="1" indent="-285750">
              <a:spcBef>
                <a:spcPct val="20000"/>
              </a:spcBef>
              <a:buFontTx/>
              <a:buChar char="–"/>
            </a:pPr>
            <a:r>
              <a:rPr lang="en-US" sz="2500"/>
              <a:t>Most of the remainder of milk comes from sheep, camels, and goats.</a:t>
            </a:r>
          </a:p>
          <a:p>
            <a:pPr marL="742950" lvl="1" indent="-285750">
              <a:spcBef>
                <a:spcPct val="20000"/>
              </a:spcBef>
              <a:buFontTx/>
              <a:buChar char="–"/>
            </a:pPr>
            <a:endParaRPr lang="en-US" sz="2500"/>
          </a:p>
          <a:p>
            <a:pPr marL="742950" lvl="1" indent="-285750">
              <a:spcBef>
                <a:spcPct val="20000"/>
              </a:spcBef>
              <a:buFontTx/>
              <a:buChar char="–"/>
            </a:pPr>
            <a:endParaRPr lang="en-US" sz="2500"/>
          </a:p>
        </p:txBody>
      </p:sp>
      <p:grpSp>
        <p:nvGrpSpPr>
          <p:cNvPr id="5" name="Group 4"/>
          <p:cNvGrpSpPr>
            <a:grpSpLocks/>
          </p:cNvGrpSpPr>
          <p:nvPr/>
        </p:nvGrpSpPr>
        <p:grpSpPr bwMode="auto">
          <a:xfrm>
            <a:off x="4751388" y="2209800"/>
            <a:ext cx="4014787" cy="4159250"/>
            <a:chOff x="4751538" y="2209800"/>
            <a:chExt cx="4014216" cy="4158734"/>
          </a:xfrm>
        </p:grpSpPr>
        <p:grpSp>
          <p:nvGrpSpPr>
            <p:cNvPr id="26629" name="Group 8"/>
            <p:cNvGrpSpPr>
              <a:grpSpLocks/>
            </p:cNvGrpSpPr>
            <p:nvPr/>
          </p:nvGrpSpPr>
          <p:grpSpPr bwMode="auto">
            <a:xfrm>
              <a:off x="4751538" y="2209800"/>
              <a:ext cx="4014216" cy="4158734"/>
              <a:chOff x="4751538" y="2286000"/>
              <a:chExt cx="4014216" cy="4158734"/>
            </a:xfrm>
          </p:grpSpPr>
          <p:sp>
            <p:nvSpPr>
              <p:cNvPr id="26631" name="TextBox 6"/>
              <p:cNvSpPr txBox="1">
                <a:spLocks noChangeArrowheads="1"/>
              </p:cNvSpPr>
              <p:nvPr/>
            </p:nvSpPr>
            <p:spPr bwMode="auto">
              <a:xfrm>
                <a:off x="4751538" y="5521404"/>
                <a:ext cx="4011462" cy="923330"/>
              </a:xfrm>
              <a:prstGeom prst="rect">
                <a:avLst/>
              </a:prstGeom>
              <a:noFill/>
              <a:ln w="9525">
                <a:noFill/>
                <a:miter lim="800000"/>
                <a:headEnd/>
                <a:tailEnd/>
              </a:ln>
            </p:spPr>
            <p:txBody>
              <a:bodyPr>
                <a:spAutoFit/>
              </a:bodyPr>
              <a:lstStyle/>
              <a:p>
                <a:r>
                  <a:rPr lang="en-US" b="1"/>
                  <a:t>Figure 2-6</a:t>
                </a:r>
                <a:endParaRPr lang="en-US"/>
              </a:p>
              <a:p>
                <a:r>
                  <a:rPr lang="en-US" i="1"/>
                  <a:t>Relative percentage of world milk supply by species. </a:t>
                </a:r>
                <a:r>
                  <a:rPr lang="en-US" sz="1200"/>
                  <a:t>(Source: FAO, 2011.)</a:t>
                </a:r>
              </a:p>
            </p:txBody>
          </p:sp>
          <p:sp>
            <p:nvSpPr>
              <p:cNvPr id="8" name="Rectangle 7"/>
              <p:cNvSpPr/>
              <p:nvPr/>
            </p:nvSpPr>
            <p:spPr>
              <a:xfrm>
                <a:off x="4751538" y="2286000"/>
                <a:ext cx="4014216" cy="32761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6630" name="Picture 2" descr="ftp://chet047:p1FQVJ@chetftp.pearsoned.com/Damron/Damron%20-%20JPEGs/JPG/M02/IMAGES-FINAL_M02/Fig_2-6.jpg"/>
            <p:cNvPicPr>
              <a:picLocks noChangeAspect="1" noChangeArrowheads="1"/>
            </p:cNvPicPr>
            <p:nvPr/>
          </p:nvPicPr>
          <p:blipFill>
            <a:blip r:embed="rId2"/>
            <a:srcRect/>
            <a:stretch>
              <a:fillRect/>
            </a:stretch>
          </p:blipFill>
          <p:spPr bwMode="auto">
            <a:xfrm>
              <a:off x="4800600" y="2287045"/>
              <a:ext cx="3931920" cy="3123155"/>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up)">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up)">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Milk and Milk Products</a:t>
            </a:r>
          </a:p>
          <a:p>
            <a:pPr lvl="1" eaLnBrk="1" hangingPunct="1"/>
            <a:r>
              <a:rPr lang="en-US" smtClean="0"/>
              <a:t>Humans use almost 700 million </a:t>
            </a:r>
            <a:r>
              <a:rPr lang="en-US" b="1" smtClean="0"/>
              <a:t>metric tons (MT)</a:t>
            </a:r>
            <a:r>
              <a:rPr lang="en-US" smtClean="0"/>
              <a:t> of milk per year, including fluid and processed milk.</a:t>
            </a:r>
          </a:p>
          <a:p>
            <a:pPr lvl="1" eaLnBrk="1" hangingPunct="1"/>
            <a:endParaRPr lang="en-US" smtClean="0"/>
          </a:p>
          <a:p>
            <a:pPr lvl="1" eaLnBrk="1" hangingPunct="1"/>
            <a:r>
              <a:rPr lang="en-US" smtClean="0"/>
              <a:t>Often, dairy products supply the major source of fat in human diets.</a:t>
            </a:r>
          </a:p>
          <a:p>
            <a:pPr lvl="1" eaLnBrk="1" hangingPunct="1"/>
            <a:endParaRPr lang="en-US" smtClean="0"/>
          </a:p>
          <a:p>
            <a:pPr lvl="1" eaLnBrk="1" hangingPunct="1"/>
            <a:r>
              <a:rPr lang="en-US" smtClean="0"/>
              <a:t>In addition to adding flavor to high-starch foods (e.g. rice and root crops), fats also provide needed calories and </a:t>
            </a:r>
            <a:r>
              <a:rPr lang="en-US" b="1" smtClean="0"/>
              <a:t>essential fatty acids </a:t>
            </a:r>
            <a:r>
              <a:rPr lang="en-US" smtClean="0"/>
              <a:t>to the diet.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Milk and Milk Products</a:t>
            </a:r>
          </a:p>
          <a:p>
            <a:pPr lvl="1" eaLnBrk="1" hangingPunct="1"/>
            <a:r>
              <a:rPr lang="en-US" smtClean="0"/>
              <a:t>Dairying has been promoted in the developing countries for several decades by several major international agencies for several reasons.</a:t>
            </a:r>
          </a:p>
          <a:p>
            <a:pPr lvl="2" eaLnBrk="1" hangingPunct="1"/>
            <a:r>
              <a:rPr lang="en-US" smtClean="0"/>
              <a:t>In addition to improving nutrition, it also provides year-round employment (as opposed to crops that have seasonal labor needs).</a:t>
            </a:r>
          </a:p>
          <a:p>
            <a:pPr lvl="2" eaLnBrk="1" hangingPunct="1"/>
            <a:endParaRPr lang="en-US" smtClean="0"/>
          </a:p>
          <a:p>
            <a:pPr lvl="2" eaLnBrk="1" hangingPunct="1"/>
            <a:r>
              <a:rPr lang="en-US" smtClean="0"/>
              <a:t>The year-round income bolsters the overall economy.</a:t>
            </a:r>
          </a:p>
          <a:p>
            <a:pPr lvl="2" eaLnBrk="1" hangingPunct="1"/>
            <a:endParaRPr lang="en-US" smtClean="0"/>
          </a:p>
          <a:p>
            <a:pPr lvl="2" eaLnBrk="1" hangingPunct="1"/>
            <a:r>
              <a:rPr lang="en-US" smtClean="0"/>
              <a:t>Dairying is also a very efficient means of converting animal feed to people food.</a:t>
            </a:r>
          </a:p>
          <a:p>
            <a:pPr lvl="2"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Poultry and Eggs</a:t>
            </a:r>
            <a:endParaRPr lang="en-US" smtClean="0"/>
          </a:p>
          <a:p>
            <a:pPr lvl="1" eaLnBrk="1" hangingPunct="1"/>
            <a:r>
              <a:rPr lang="en-US" smtClean="0"/>
              <a:t>In addition to meat, the various poultry species produce a second high quality product—eggs.</a:t>
            </a:r>
          </a:p>
          <a:p>
            <a:pPr lvl="1" eaLnBrk="1" hangingPunct="1"/>
            <a:endParaRPr lang="en-US" smtClean="0"/>
          </a:p>
          <a:p>
            <a:pPr lvl="1" eaLnBrk="1" hangingPunct="1"/>
            <a:r>
              <a:rPr lang="en-US" smtClean="0"/>
              <a:t>Poultry offer great potential for improving the nutritional levels of all the world’s peoples.</a:t>
            </a:r>
          </a:p>
          <a:p>
            <a:pPr lvl="1" eaLnBrk="1" hangingPunct="1"/>
            <a:endParaRPr lang="en-US" smtClean="0"/>
          </a:p>
          <a:p>
            <a:pPr lvl="1" eaLnBrk="1" hangingPunct="1"/>
            <a:r>
              <a:rPr lang="en-US" smtClean="0"/>
              <a:t>Poultry require a low investment and, if necessary, can produce some food for their owners with only a minimal input in terms of feed, housing, and equipment.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Poultry and Eggs</a:t>
            </a:r>
            <a:endParaRPr lang="en-US" smtClean="0"/>
          </a:p>
          <a:p>
            <a:pPr lvl="1" eaLnBrk="1" hangingPunct="1"/>
            <a:r>
              <a:rPr lang="en-US" smtClean="0"/>
              <a:t>Eggs are an important global food source from both a volume and quality perspective.</a:t>
            </a:r>
          </a:p>
          <a:p>
            <a:pPr lvl="1" eaLnBrk="1" hangingPunct="1"/>
            <a:endParaRPr lang="en-US" smtClean="0"/>
          </a:p>
          <a:p>
            <a:pPr lvl="1" eaLnBrk="1" hangingPunct="1"/>
            <a:r>
              <a:rPr lang="en-US" smtClean="0"/>
              <a:t>Chickens produce most of the eggs for human consumption; and production is increasing at a rate of approximately 2.2% per year worldwide.</a:t>
            </a:r>
          </a:p>
          <a:p>
            <a:pPr lvl="1" eaLnBrk="1" hangingPunct="1"/>
            <a:endParaRPr lang="en-US" smtClean="0"/>
          </a:p>
          <a:p>
            <a:pPr lvl="1" eaLnBrk="1" hangingPunct="1"/>
            <a:r>
              <a:rPr lang="en-US" smtClean="0"/>
              <a:t>Ducks, turkeys, geese, and guinea fowl also contribute to global egg production, but to a much lesser degree.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Poultry and Eggs</a:t>
            </a:r>
          </a:p>
          <a:p>
            <a:pPr lvl="1" eaLnBrk="1" hangingPunct="1"/>
            <a:r>
              <a:rPr lang="en-US" smtClean="0"/>
              <a:t>Eggs are an excellent source of high-quality protein and fat.</a:t>
            </a:r>
          </a:p>
          <a:p>
            <a:pPr lvl="1" eaLnBrk="1" hangingPunct="1"/>
            <a:endParaRPr lang="en-US" smtClean="0"/>
          </a:p>
          <a:p>
            <a:pPr lvl="1" eaLnBrk="1" hangingPunct="1"/>
            <a:r>
              <a:rPr lang="en-US" smtClean="0"/>
              <a:t>The protein is important to all economic classes.</a:t>
            </a:r>
          </a:p>
          <a:p>
            <a:pPr lvl="1" eaLnBrk="1" hangingPunct="1"/>
            <a:endParaRPr lang="en-US" smtClean="0"/>
          </a:p>
          <a:p>
            <a:pPr lvl="1" eaLnBrk="1" hangingPunct="1"/>
            <a:r>
              <a:rPr lang="en-US" smtClean="0"/>
              <a:t>For poor societies, the fat content is a positive factor because it provides calories and essential fatty acids.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Learning Objectives</a:t>
            </a:r>
          </a:p>
        </p:txBody>
      </p:sp>
      <p:sp>
        <p:nvSpPr>
          <p:cNvPr id="3" name="Content Placeholder 2"/>
          <p:cNvSpPr>
            <a:spLocks noGrp="1"/>
          </p:cNvSpPr>
          <p:nvPr>
            <p:ph idx="1"/>
          </p:nvPr>
        </p:nvSpPr>
        <p:spPr/>
        <p:txBody>
          <a:bodyPr/>
          <a:lstStyle/>
          <a:p>
            <a:pPr marL="0" indent="0" eaLnBrk="1" hangingPunct="1">
              <a:buFontTx/>
              <a:buNone/>
            </a:pPr>
            <a:r>
              <a:rPr lang="en-US" smtClean="0"/>
              <a:t>After studying this chapter, you should be able to:</a:t>
            </a:r>
          </a:p>
          <a:p>
            <a:pPr lvl="1" eaLnBrk="1" hangingPunct="1"/>
            <a:r>
              <a:rPr lang="en-US" sz="2000" smtClean="0"/>
              <a:t>describe the value of animal products in providing for the world’s food.</a:t>
            </a:r>
          </a:p>
          <a:p>
            <a:pPr lvl="1" eaLnBrk="1" hangingPunct="1"/>
            <a:r>
              <a:rPr lang="en-US" sz="2000" smtClean="0"/>
              <a:t>explain the current rates of growth or decline of animal products on a worldwide basis.</a:t>
            </a:r>
          </a:p>
          <a:p>
            <a:pPr lvl="1" eaLnBrk="1" hangingPunct="1"/>
            <a:r>
              <a:rPr lang="en-US" sz="2000" smtClean="0"/>
              <a:t>elaborate on the milk-producing species, state their importance to world milk production, and understand what is happening to world milk production.</a:t>
            </a:r>
          </a:p>
          <a:p>
            <a:pPr lvl="1" eaLnBrk="1" hangingPunct="1"/>
            <a:r>
              <a:rPr lang="en-US" sz="2000" smtClean="0"/>
              <a:t>describe the value of eggs in feeding the world’s people.</a:t>
            </a:r>
          </a:p>
          <a:p>
            <a:pPr lvl="1" eaLnBrk="1" hangingPunct="1"/>
            <a:r>
              <a:rPr lang="en-US" sz="2000" smtClean="0"/>
              <a:t>develop a modest understanding of some miscellaneous food uses for the world’s animals.</a:t>
            </a:r>
          </a:p>
          <a:p>
            <a:pPr lvl="1" eaLnBrk="1" hangingPunct="1"/>
            <a:r>
              <a:rPr lang="en-US" sz="2000" smtClean="0"/>
              <a:t>explain the value animal products in the human diet.</a:t>
            </a:r>
          </a:p>
          <a:p>
            <a:pPr lvl="1" eaLnBrk="1" hangingPunct="1"/>
            <a:r>
              <a:rPr lang="en-US" sz="2000" smtClean="0"/>
              <a:t>give a good overview of all the many nonfood uses humans have for the world’s animals.</a:t>
            </a:r>
          </a:p>
          <a:p>
            <a:pPr lvl="1" eaLnBrk="1" hangingPunct="1"/>
            <a:endParaRPr lang="en-US" sz="240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The Food Uses of Agricultural Animals</a:t>
            </a:r>
          </a:p>
        </p:txBody>
      </p:sp>
      <p:sp>
        <p:nvSpPr>
          <p:cNvPr id="32770" name="Content Placeholder 2"/>
          <p:cNvSpPr>
            <a:spLocks noGrp="1"/>
          </p:cNvSpPr>
          <p:nvPr>
            <p:ph idx="1"/>
          </p:nvPr>
        </p:nvSpPr>
        <p:spPr>
          <a:xfrm>
            <a:off x="457200" y="1279525"/>
            <a:ext cx="8229600" cy="1387475"/>
          </a:xfrm>
        </p:spPr>
        <p:txBody>
          <a:bodyPr/>
          <a:lstStyle/>
          <a:p>
            <a:pPr eaLnBrk="1" hangingPunct="1"/>
            <a:r>
              <a:rPr lang="en-US" b="1" smtClean="0"/>
              <a:t>Miscellaneous Food Uses</a:t>
            </a:r>
          </a:p>
          <a:p>
            <a:pPr lvl="1" eaLnBrk="1" hangingPunct="1"/>
            <a:r>
              <a:rPr lang="en-US" smtClean="0"/>
              <a:t>Animals provide several additional foods to humans.</a:t>
            </a:r>
          </a:p>
        </p:txBody>
      </p:sp>
      <p:sp>
        <p:nvSpPr>
          <p:cNvPr id="11" name="Content Placeholder 2"/>
          <p:cNvSpPr txBox="1">
            <a:spLocks/>
          </p:cNvSpPr>
          <p:nvPr/>
        </p:nvSpPr>
        <p:spPr bwMode="auto">
          <a:xfrm>
            <a:off x="457200" y="2651125"/>
            <a:ext cx="4294188" cy="1387475"/>
          </a:xfrm>
          <a:prstGeom prst="rect">
            <a:avLst/>
          </a:prstGeom>
          <a:noFill/>
          <a:ln w="9525">
            <a:noFill/>
            <a:miter lim="800000"/>
            <a:headEnd/>
            <a:tailEnd/>
          </a:ln>
        </p:spPr>
        <p:txBody>
          <a:bodyPr/>
          <a:lstStyle/>
          <a:p>
            <a:pPr marL="742950" lvl="1" indent="-285750">
              <a:spcBef>
                <a:spcPct val="20000"/>
              </a:spcBef>
              <a:buFontTx/>
              <a:buChar char="–"/>
            </a:pPr>
            <a:endParaRPr lang="en-US" sz="2500"/>
          </a:p>
          <a:p>
            <a:pPr marL="742950" lvl="1" indent="-285750">
              <a:spcBef>
                <a:spcPct val="20000"/>
              </a:spcBef>
              <a:buFontTx/>
              <a:buChar char="–"/>
            </a:pPr>
            <a:r>
              <a:rPr lang="en-US" sz="2500"/>
              <a:t>These include:</a:t>
            </a:r>
          </a:p>
          <a:p>
            <a:pPr marL="1143000" lvl="2" indent="-228600">
              <a:spcBef>
                <a:spcPct val="10000"/>
              </a:spcBef>
              <a:buFontTx/>
              <a:buChar char="•"/>
            </a:pPr>
            <a:r>
              <a:rPr lang="en-US" sz="2300"/>
              <a:t>honey,</a:t>
            </a:r>
          </a:p>
          <a:p>
            <a:pPr marL="1143000" lvl="2" indent="-228600">
              <a:spcBef>
                <a:spcPct val="10000"/>
              </a:spcBef>
              <a:buFontTx/>
              <a:buChar char="•"/>
            </a:pPr>
            <a:r>
              <a:rPr lang="en-US" sz="2300"/>
              <a:t>blood,</a:t>
            </a:r>
          </a:p>
          <a:p>
            <a:pPr marL="1143000" lvl="2" indent="-228600">
              <a:spcBef>
                <a:spcPct val="10000"/>
              </a:spcBef>
              <a:buFontTx/>
              <a:buChar char="•"/>
            </a:pPr>
            <a:r>
              <a:rPr lang="en-US" sz="2300"/>
              <a:t>fat,</a:t>
            </a:r>
          </a:p>
          <a:p>
            <a:pPr marL="1143000" lvl="2" indent="-228600">
              <a:spcBef>
                <a:spcPct val="10000"/>
              </a:spcBef>
              <a:buFontTx/>
              <a:buChar char="•"/>
            </a:pPr>
            <a:r>
              <a:rPr lang="en-US" sz="2300"/>
              <a:t>and hides/skins are eaten by some cultures.</a:t>
            </a:r>
          </a:p>
          <a:p>
            <a:pPr marL="742950" lvl="1" indent="-285750">
              <a:spcBef>
                <a:spcPct val="20000"/>
              </a:spcBef>
              <a:buFontTx/>
              <a:buChar char="–"/>
            </a:pPr>
            <a:endParaRPr lang="en-US" sz="2500"/>
          </a:p>
          <a:p>
            <a:pPr marL="742950" lvl="1" indent="-285750">
              <a:spcBef>
                <a:spcPct val="20000"/>
              </a:spcBef>
              <a:buFontTx/>
              <a:buChar char="–"/>
            </a:pPr>
            <a:endParaRPr lang="en-US" sz="2500"/>
          </a:p>
        </p:txBody>
      </p:sp>
      <p:sp>
        <p:nvSpPr>
          <p:cNvPr id="32772" name="TextBox 6"/>
          <p:cNvSpPr txBox="1">
            <a:spLocks noChangeArrowheads="1"/>
          </p:cNvSpPr>
          <p:nvPr/>
        </p:nvSpPr>
        <p:spPr bwMode="auto">
          <a:xfrm>
            <a:off x="4751388" y="5445125"/>
            <a:ext cx="4011612" cy="923925"/>
          </a:xfrm>
          <a:prstGeom prst="rect">
            <a:avLst/>
          </a:prstGeom>
          <a:noFill/>
          <a:ln w="9525">
            <a:noFill/>
            <a:miter lim="800000"/>
            <a:headEnd/>
            <a:tailEnd/>
          </a:ln>
        </p:spPr>
        <p:txBody>
          <a:bodyPr>
            <a:spAutoFit/>
          </a:bodyPr>
          <a:lstStyle/>
          <a:p>
            <a:r>
              <a:rPr lang="en-US" b="1"/>
              <a:t>Figure 2-8</a:t>
            </a:r>
            <a:endParaRPr lang="en-US"/>
          </a:p>
          <a:p>
            <a:r>
              <a:rPr lang="en-US" i="1"/>
              <a:t>The fat from the tails of fat-tailed sheep is collected from live animals.</a:t>
            </a:r>
            <a:endParaRPr lang="en-US" sz="1200"/>
          </a:p>
        </p:txBody>
      </p:sp>
      <p:pic>
        <p:nvPicPr>
          <p:cNvPr id="32773" name="Picture 2" descr="ftp://chet047:p1FQVJ@chetftp.pearsoned.com/Damron/Damron%20-%20JPEGs/JPG/M02/IMAGES-FINAL_M02/Fig_2-8.jpg"/>
          <p:cNvPicPr>
            <a:picLocks noChangeAspect="1" noChangeArrowheads="1"/>
          </p:cNvPicPr>
          <p:nvPr/>
        </p:nvPicPr>
        <p:blipFill>
          <a:blip r:embed="rId2"/>
          <a:srcRect/>
          <a:stretch>
            <a:fillRect/>
          </a:stretch>
        </p:blipFill>
        <p:spPr bwMode="auto">
          <a:xfrm>
            <a:off x="4751388" y="2209800"/>
            <a:ext cx="3806825" cy="3273425"/>
          </a:xfrm>
          <a:prstGeom prst="rect">
            <a:avLst/>
          </a:prstGeom>
          <a:noFill/>
          <a:ln w="25400">
            <a:solidFill>
              <a:srgbClr val="89A4A7"/>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11">
                                            <p:txEl>
                                              <p:pRg st="3" end="3"/>
                                            </p:txEl>
                                          </p:spTgt>
                                        </p:tgtEl>
                                        <p:attrNameLst>
                                          <p:attrName>style.visibility</p:attrName>
                                        </p:attrNameLst>
                                      </p:cBhvr>
                                      <p:to>
                                        <p:strVal val="visible"/>
                                      </p:to>
                                    </p:set>
                                    <p:animEffect transition="in" filter="fade">
                                      <p:cBhvr>
                                        <p:cTn id="11" dur="500"/>
                                        <p:tgtEl>
                                          <p:spTgt spid="11">
                                            <p:txEl>
                                              <p:pRg st="3" end="3"/>
                                            </p:txEl>
                                          </p:spTgt>
                                        </p:tgtEl>
                                      </p:cBhvr>
                                    </p:animEffect>
                                  </p:childTnLst>
                                </p:cTn>
                              </p:par>
                            </p:childTnLst>
                          </p:cTn>
                        </p:par>
                        <p:par>
                          <p:cTn id="12" fill="hold">
                            <p:stCondLst>
                              <p:cond delay="1250"/>
                            </p:stCondLst>
                            <p:childTnLst>
                              <p:par>
                                <p:cTn id="13" presetID="10" presetClass="entr" presetSubtype="0" fill="hold" nodeType="afterEffect">
                                  <p:stCondLst>
                                    <p:cond delay="250"/>
                                  </p:stCondLst>
                                  <p:childTnLst>
                                    <p:set>
                                      <p:cBhvr>
                                        <p:cTn id="14" dur="1" fill="hold">
                                          <p:stCondLst>
                                            <p:cond delay="0"/>
                                          </p:stCondLst>
                                        </p:cTn>
                                        <p:tgtEl>
                                          <p:spTgt spid="11">
                                            <p:txEl>
                                              <p:pRg st="4" end="4"/>
                                            </p:txEl>
                                          </p:spTgt>
                                        </p:tgtEl>
                                        <p:attrNameLst>
                                          <p:attrName>style.visibility</p:attrName>
                                        </p:attrNameLst>
                                      </p:cBhvr>
                                      <p:to>
                                        <p:strVal val="visible"/>
                                      </p:to>
                                    </p:set>
                                    <p:animEffect transition="in" filter="fade">
                                      <p:cBhvr>
                                        <p:cTn id="15" dur="500"/>
                                        <p:tgtEl>
                                          <p:spTgt spid="11">
                                            <p:txEl>
                                              <p:pRg st="4" end="4"/>
                                            </p:txEl>
                                          </p:spTgt>
                                        </p:tgtEl>
                                      </p:cBhvr>
                                    </p:animEffect>
                                  </p:childTnLst>
                                </p:cTn>
                              </p:par>
                            </p:childTnLst>
                          </p:cTn>
                        </p:par>
                        <p:par>
                          <p:cTn id="16" fill="hold">
                            <p:stCondLst>
                              <p:cond delay="2000"/>
                            </p:stCondLst>
                            <p:childTnLst>
                              <p:par>
                                <p:cTn id="17" presetID="10" presetClass="entr" presetSubtype="0" fill="hold" nodeType="afterEffect">
                                  <p:stCondLst>
                                    <p:cond delay="250"/>
                                  </p:stCondLst>
                                  <p:childTnLst>
                                    <p:set>
                                      <p:cBhvr>
                                        <p:cTn id="18" dur="1" fill="hold">
                                          <p:stCondLst>
                                            <p:cond delay="0"/>
                                          </p:stCondLst>
                                        </p:cTn>
                                        <p:tgtEl>
                                          <p:spTgt spid="11">
                                            <p:txEl>
                                              <p:pRg st="5" end="5"/>
                                            </p:txEl>
                                          </p:spTgt>
                                        </p:tgtEl>
                                        <p:attrNameLst>
                                          <p:attrName>style.visibility</p:attrName>
                                        </p:attrNameLst>
                                      </p:cBhvr>
                                      <p:to>
                                        <p:strVal val="visible"/>
                                      </p:to>
                                    </p:set>
                                    <p:animEffect transition="in" filter="fade">
                                      <p:cBhvr>
                                        <p:cTn id="19"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Value of Animal Products in the Human Diet</a:t>
            </a:r>
          </a:p>
          <a:p>
            <a:pPr lvl="1" eaLnBrk="1" hangingPunct="1"/>
            <a:r>
              <a:rPr lang="en-US" smtClean="0"/>
              <a:t>Animal products are a very important part of human diets because they are high-quality foods.</a:t>
            </a:r>
          </a:p>
          <a:p>
            <a:pPr lvl="1" eaLnBrk="1" hangingPunct="1"/>
            <a:endParaRPr lang="en-US" smtClean="0"/>
          </a:p>
          <a:p>
            <a:pPr lvl="1" eaLnBrk="1" hangingPunct="1"/>
            <a:r>
              <a:rPr lang="en-US" smtClean="0"/>
              <a:t>They are excellent sources of protein, energy, minerals, and essential vitamins.</a:t>
            </a:r>
          </a:p>
          <a:p>
            <a:pPr lvl="1" eaLnBrk="1" hangingPunct="1"/>
            <a:endParaRPr lang="en-US" smtClean="0"/>
          </a:p>
          <a:p>
            <a:pPr lvl="1" eaLnBrk="1" hangingPunct="1"/>
            <a:r>
              <a:rPr lang="en-US" smtClean="0"/>
              <a:t>The nutrient availability is good and the </a:t>
            </a:r>
            <a:r>
              <a:rPr lang="en-US" b="1" smtClean="0"/>
              <a:t>nutrient density</a:t>
            </a:r>
            <a:r>
              <a:rPr lang="en-US" smtClean="0"/>
              <a:t> is high.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smtClean="0"/>
              <a:t>There is a great variety of important contributions that various species of domestic animals provide for humans in addition to food.</a:t>
            </a:r>
          </a:p>
          <a:p>
            <a:pPr eaLnBrk="1" hangingPunct="1"/>
            <a:endParaRPr lang="en-US" smtClean="0"/>
          </a:p>
          <a:p>
            <a:pPr eaLnBrk="1" hangingPunct="1"/>
            <a:r>
              <a:rPr lang="en-US" smtClean="0"/>
              <a:t>Some of these uses are outside the social context of people who live in developed countries, which makes it difficult for us to understand the great magnitude of these contributions to people’s lives.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t>The Food Uses of Agricultural Animals</a:t>
            </a:r>
          </a:p>
        </p:txBody>
      </p:sp>
      <p:sp>
        <p:nvSpPr>
          <p:cNvPr id="35842" name="Content Placeholder 2"/>
          <p:cNvSpPr>
            <a:spLocks noGrp="1"/>
          </p:cNvSpPr>
          <p:nvPr>
            <p:ph idx="1"/>
          </p:nvPr>
        </p:nvSpPr>
        <p:spPr>
          <a:xfrm>
            <a:off x="457200" y="1279525"/>
            <a:ext cx="8229600" cy="1387475"/>
          </a:xfrm>
        </p:spPr>
        <p:txBody>
          <a:bodyPr/>
          <a:lstStyle/>
          <a:p>
            <a:pPr eaLnBrk="1" hangingPunct="1"/>
            <a:r>
              <a:rPr lang="en-US" b="1" smtClean="0"/>
              <a:t>Body Coverings</a:t>
            </a:r>
          </a:p>
          <a:p>
            <a:pPr lvl="1" eaLnBrk="1" hangingPunct="1"/>
            <a:r>
              <a:rPr lang="en-US" smtClean="0"/>
              <a:t>The most important products from some animals are their body coverings. </a:t>
            </a:r>
          </a:p>
        </p:txBody>
      </p:sp>
      <p:sp>
        <p:nvSpPr>
          <p:cNvPr id="11" name="Content Placeholder 2"/>
          <p:cNvSpPr txBox="1">
            <a:spLocks/>
          </p:cNvSpPr>
          <p:nvPr/>
        </p:nvSpPr>
        <p:spPr bwMode="auto">
          <a:xfrm>
            <a:off x="457200" y="2651125"/>
            <a:ext cx="4294188" cy="1387475"/>
          </a:xfrm>
          <a:prstGeom prst="rect">
            <a:avLst/>
          </a:prstGeom>
          <a:noFill/>
          <a:ln w="9525">
            <a:noFill/>
            <a:miter lim="800000"/>
            <a:headEnd/>
            <a:tailEnd/>
          </a:ln>
        </p:spPr>
        <p:txBody>
          <a:bodyPr/>
          <a:lstStyle/>
          <a:p>
            <a:pPr marL="742950" lvl="1" indent="-285750">
              <a:spcBef>
                <a:spcPct val="20000"/>
              </a:spcBef>
              <a:buFontTx/>
              <a:buChar char="–"/>
            </a:pPr>
            <a:endParaRPr lang="en-US" sz="2500"/>
          </a:p>
          <a:p>
            <a:pPr marL="742950" lvl="1" indent="-285750">
              <a:spcBef>
                <a:spcPct val="20000"/>
              </a:spcBef>
              <a:buFontTx/>
              <a:buChar char="–"/>
            </a:pPr>
            <a:r>
              <a:rPr lang="en-US" sz="2500"/>
              <a:t>Examples are:</a:t>
            </a:r>
          </a:p>
          <a:p>
            <a:pPr marL="1143000" lvl="2" indent="-228600">
              <a:spcBef>
                <a:spcPct val="10000"/>
              </a:spcBef>
              <a:buFontTx/>
              <a:buChar char="•"/>
            </a:pPr>
            <a:r>
              <a:rPr lang="en-US" sz="2300"/>
              <a:t>sheep (wool and Persian lambskins),</a:t>
            </a:r>
          </a:p>
          <a:p>
            <a:pPr marL="1143000" lvl="2" indent="-228600">
              <a:spcBef>
                <a:spcPct val="10000"/>
              </a:spcBef>
              <a:buFontTx/>
              <a:buChar char="•"/>
            </a:pPr>
            <a:endParaRPr lang="en-US" sz="2300"/>
          </a:p>
          <a:p>
            <a:pPr marL="1143000" lvl="2" indent="-228600">
              <a:spcBef>
                <a:spcPct val="10000"/>
              </a:spcBef>
              <a:buFontTx/>
              <a:buChar char="•"/>
            </a:pPr>
            <a:r>
              <a:rPr lang="en-US" sz="2300"/>
              <a:t>goats (cashmere and mohair),</a:t>
            </a:r>
          </a:p>
          <a:p>
            <a:pPr marL="1143000" lvl="2" indent="-228600">
              <a:spcBef>
                <a:spcPct val="10000"/>
              </a:spcBef>
              <a:buFontTx/>
              <a:buChar char="•"/>
            </a:pPr>
            <a:endParaRPr lang="en-US" sz="2300"/>
          </a:p>
          <a:p>
            <a:pPr marL="1143000" lvl="2" indent="-228600">
              <a:spcBef>
                <a:spcPct val="10000"/>
              </a:spcBef>
              <a:buFontTx/>
              <a:buChar char="•"/>
            </a:pPr>
            <a:r>
              <a:rPr lang="en-US" sz="2300"/>
              <a:t>and alpacas.</a:t>
            </a:r>
          </a:p>
          <a:p>
            <a:pPr marL="742950" lvl="1" indent="-285750">
              <a:spcBef>
                <a:spcPct val="20000"/>
              </a:spcBef>
              <a:buFontTx/>
              <a:buChar char="–"/>
            </a:pPr>
            <a:endParaRPr lang="en-US" sz="2500"/>
          </a:p>
          <a:p>
            <a:pPr marL="742950" lvl="1" indent="-285750">
              <a:spcBef>
                <a:spcPct val="20000"/>
              </a:spcBef>
              <a:buFontTx/>
              <a:buChar char="–"/>
            </a:pPr>
            <a:endParaRPr lang="en-US" sz="2500"/>
          </a:p>
        </p:txBody>
      </p:sp>
      <p:sp>
        <p:nvSpPr>
          <p:cNvPr id="35844" name="TextBox 6"/>
          <p:cNvSpPr txBox="1">
            <a:spLocks noChangeArrowheads="1"/>
          </p:cNvSpPr>
          <p:nvPr/>
        </p:nvSpPr>
        <p:spPr bwMode="auto">
          <a:xfrm>
            <a:off x="4903788" y="4983163"/>
            <a:ext cx="4011612" cy="1570037"/>
          </a:xfrm>
          <a:prstGeom prst="rect">
            <a:avLst/>
          </a:prstGeom>
          <a:noFill/>
          <a:ln w="9525">
            <a:noFill/>
            <a:miter lim="800000"/>
            <a:headEnd/>
            <a:tailEnd/>
          </a:ln>
        </p:spPr>
        <p:txBody>
          <a:bodyPr>
            <a:spAutoFit/>
          </a:bodyPr>
          <a:lstStyle/>
          <a:p>
            <a:r>
              <a:rPr lang="en-US" b="1"/>
              <a:t>Figure 2-10</a:t>
            </a:r>
            <a:endParaRPr lang="en-US"/>
          </a:p>
          <a:p>
            <a:r>
              <a:rPr lang="en-US" i="1"/>
              <a:t>The Karakul sheep produces Persian lambskins that are used in the manufacture of luxurious coats. </a:t>
            </a:r>
            <a:r>
              <a:rPr lang="en-US" sz="1200"/>
              <a:t>(Photo courtesy of Keith Ramsay.)</a:t>
            </a:r>
          </a:p>
          <a:p>
            <a:endParaRPr lang="en-US" sz="1200"/>
          </a:p>
        </p:txBody>
      </p:sp>
      <p:pic>
        <p:nvPicPr>
          <p:cNvPr id="2050" name="Picture 2" descr="ftp://chet047:p1FQVJ@chetftp.pearsoned.com/Damron/Damron%20-%20JPEGs/JPG/M02/IMAGES-FINAL_M02/Fig_2-10.jpg"/>
          <p:cNvPicPr>
            <a:picLocks noChangeAspect="1" noChangeArrowheads="1"/>
          </p:cNvPicPr>
          <p:nvPr/>
        </p:nvPicPr>
        <p:blipFill>
          <a:blip r:embed="rId2"/>
          <a:srcRect/>
          <a:stretch>
            <a:fillRect/>
          </a:stretch>
        </p:blipFill>
        <p:spPr bwMode="auto">
          <a:xfrm>
            <a:off x="4927600" y="2286000"/>
            <a:ext cx="3624263" cy="2743200"/>
          </a:xfrm>
          <a:prstGeom prst="rect">
            <a:avLst/>
          </a:prstGeom>
          <a:noFill/>
          <a:ln w="25400">
            <a:solidFill>
              <a:srgbClr val="89A4A7"/>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4" end="4"/>
                                            </p:txEl>
                                          </p:spTgt>
                                        </p:tgtEl>
                                        <p:attrNameLst>
                                          <p:attrName>style.visibility</p:attrName>
                                        </p:attrNameLst>
                                      </p:cBhvr>
                                      <p:to>
                                        <p:strVal val="visible"/>
                                      </p:to>
                                    </p:set>
                                    <p:animEffect transition="in" filter="fade">
                                      <p:cBhvr>
                                        <p:cTn id="12" dur="500"/>
                                        <p:tgtEl>
                                          <p:spTgt spid="1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6" end="6"/>
                                            </p:txEl>
                                          </p:spTgt>
                                        </p:tgtEl>
                                        <p:attrNameLst>
                                          <p:attrName>style.visibility</p:attrName>
                                        </p:attrNameLst>
                                      </p:cBhvr>
                                      <p:to>
                                        <p:strVal val="visible"/>
                                      </p:to>
                                    </p:set>
                                    <p:animEffect transition="in" filter="fade">
                                      <p:cBhvr>
                                        <p:cTn id="1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Body Coverings</a:t>
            </a:r>
          </a:p>
          <a:p>
            <a:pPr lvl="1" eaLnBrk="1" hangingPunct="1"/>
            <a:r>
              <a:rPr lang="en-US" smtClean="0"/>
              <a:t>A major advantage of the fiber products is that they are renewable—they can be harvested repeatedly from the same animal.</a:t>
            </a:r>
          </a:p>
          <a:p>
            <a:pPr lvl="1" eaLnBrk="1" hangingPunct="1"/>
            <a:endParaRPr lang="en-US" smtClean="0"/>
          </a:p>
          <a:p>
            <a:pPr lvl="1" eaLnBrk="1" hangingPunct="1"/>
            <a:r>
              <a:rPr lang="en-US" smtClean="0"/>
              <a:t>Skins and hides are nonrenewable, at least from the same animal.</a:t>
            </a:r>
          </a:p>
          <a:p>
            <a:pPr lvl="1" eaLnBrk="1" hangingPunct="1"/>
            <a:endParaRPr lang="en-US" smtClean="0"/>
          </a:p>
          <a:p>
            <a:pPr lvl="1" eaLnBrk="1" hangingPunct="1"/>
            <a:r>
              <a:rPr lang="en-US" smtClean="0"/>
              <a:t>In countries with a highly developed agriculture, the skins and hides are a valuable by-product, but their value is relatively small compared to the carcass.</a:t>
            </a:r>
          </a:p>
          <a:p>
            <a:pPr lvl="1" eaLnBrk="1" hangingPunct="1"/>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Body Coverings</a:t>
            </a:r>
          </a:p>
          <a:p>
            <a:pPr lvl="1" eaLnBrk="1" hangingPunct="1"/>
            <a:r>
              <a:rPr lang="en-US" smtClean="0"/>
              <a:t>As one might expect, cattle hides, wool, and sheepskins are produced in greatest volume.</a:t>
            </a:r>
          </a:p>
          <a:p>
            <a:pPr lvl="1" eaLnBrk="1" hangingPunct="1"/>
            <a:endParaRPr lang="en-US" smtClean="0"/>
          </a:p>
          <a:p>
            <a:pPr lvl="1" eaLnBrk="1" hangingPunct="1"/>
            <a:r>
              <a:rPr lang="en-US" smtClean="0"/>
              <a:t>Other body coverings include:</a:t>
            </a:r>
          </a:p>
          <a:p>
            <a:pPr lvl="2" eaLnBrk="1" hangingPunct="1"/>
            <a:r>
              <a:rPr lang="en-US" smtClean="0"/>
              <a:t>mohair and cashmere from goats,</a:t>
            </a:r>
          </a:p>
          <a:p>
            <a:pPr lvl="2" eaLnBrk="1" hangingPunct="1"/>
            <a:r>
              <a:rPr lang="en-US" smtClean="0"/>
              <a:t>camel hairs used for fabrics or paintbrushes,</a:t>
            </a:r>
          </a:p>
          <a:p>
            <a:pPr lvl="2" eaLnBrk="1" hangingPunct="1"/>
            <a:r>
              <a:rPr lang="en-US" smtClean="0"/>
              <a:t>yak hairs used in clothing and horse blankets,</a:t>
            </a:r>
          </a:p>
          <a:p>
            <a:pPr lvl="2" eaLnBrk="1" hangingPunct="1"/>
            <a:r>
              <a:rPr lang="en-US" smtClean="0"/>
              <a:t>and feathers used in pillows, bedding, jewelry, and many other items.</a:t>
            </a:r>
          </a:p>
          <a:p>
            <a:pPr lvl="2"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50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1000"/>
                                        <p:tgtEl>
                                          <p:spTgt spid="3">
                                            <p:txEl>
                                              <p:pRg st="5" end="5"/>
                                            </p:txEl>
                                          </p:spTgt>
                                        </p:tgtEl>
                                      </p:cBhvr>
                                    </p:animEffect>
                                    <p:anim calcmode="lin" valueType="num">
                                      <p:cBhvr>
                                        <p:cTn id="1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2" presetClass="entr" presetSubtype="0" fill="hold" nodeType="afterEffect">
                                  <p:stCondLst>
                                    <p:cond delay="25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22" fill="hold">
                            <p:stCondLst>
                              <p:cond delay="3750"/>
                            </p:stCondLst>
                            <p:childTnLst>
                              <p:par>
                                <p:cTn id="23" presetID="42" presetClass="entr" presetSubtype="0" fill="hold" nodeType="afterEffect">
                                  <p:stCondLst>
                                    <p:cond delay="25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1000"/>
                                        <p:tgtEl>
                                          <p:spTgt spid="3">
                                            <p:txEl>
                                              <p:pRg st="7" end="7"/>
                                            </p:txEl>
                                          </p:spTgt>
                                        </p:tgtEl>
                                      </p:cBhvr>
                                    </p:animEffect>
                                    <p:anim calcmode="lin" valueType="num">
                                      <p:cBhvr>
                                        <p:cTn id="2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Power Sources</a:t>
            </a:r>
          </a:p>
          <a:p>
            <a:pPr lvl="1" eaLnBrk="1" hangingPunct="1"/>
            <a:r>
              <a:rPr lang="en-US" smtClean="0"/>
              <a:t>In developed agriculture, almost all farm power is provided by machines rather than by animals.</a:t>
            </a:r>
          </a:p>
          <a:p>
            <a:pPr lvl="1" eaLnBrk="1" hangingPunct="1"/>
            <a:endParaRPr lang="en-US" smtClean="0"/>
          </a:p>
          <a:p>
            <a:pPr lvl="1" eaLnBrk="1" hangingPunct="1"/>
            <a:r>
              <a:rPr lang="en-US" smtClean="0"/>
              <a:t>In developing countries, 50% of the arable land is tilled by </a:t>
            </a:r>
            <a:r>
              <a:rPr lang="en-US" b="1" smtClean="0"/>
              <a:t>draft</a:t>
            </a:r>
            <a:r>
              <a:rPr lang="en-US" smtClean="0"/>
              <a:t> animals.</a:t>
            </a:r>
          </a:p>
          <a:p>
            <a:pPr lvl="1" eaLnBrk="1" hangingPunct="1"/>
            <a:endParaRPr lang="en-US" smtClean="0"/>
          </a:p>
          <a:p>
            <a:pPr lvl="1" eaLnBrk="1" hangingPunct="1"/>
            <a:r>
              <a:rPr lang="en-US" smtClean="0"/>
              <a:t>As a general rule, the poorer the country, the greater the dependence on animal 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Power Sources</a:t>
            </a:r>
            <a:endParaRPr lang="en-US" smtClean="0"/>
          </a:p>
          <a:p>
            <a:pPr lvl="1" eaLnBrk="1" hangingPunct="1"/>
            <a:r>
              <a:rPr lang="en-US" smtClean="0"/>
              <a:t>Several species of domestic animals are used for plowing, pulling carts or sleds, and packing.</a:t>
            </a:r>
          </a:p>
          <a:p>
            <a:pPr lvl="1" eaLnBrk="1" hangingPunct="1"/>
            <a:endParaRPr lang="en-US" smtClean="0"/>
          </a:p>
          <a:p>
            <a:pPr lvl="1" eaLnBrk="1" hangingPunct="1"/>
            <a:r>
              <a:rPr lang="en-US" smtClean="0"/>
              <a:t>The major species used for draft purposes are:</a:t>
            </a:r>
          </a:p>
          <a:p>
            <a:pPr lvl="2" eaLnBrk="1" hangingPunct="1"/>
            <a:r>
              <a:rPr lang="en-US" smtClean="0"/>
              <a:t>oxen,</a:t>
            </a:r>
          </a:p>
          <a:p>
            <a:pPr lvl="2" eaLnBrk="1" hangingPunct="1"/>
            <a:r>
              <a:rPr lang="en-US" smtClean="0"/>
              <a:t>donkeys,</a:t>
            </a:r>
          </a:p>
          <a:p>
            <a:pPr lvl="2" eaLnBrk="1" hangingPunct="1"/>
            <a:r>
              <a:rPr lang="en-US" smtClean="0"/>
              <a:t>horses,</a:t>
            </a:r>
          </a:p>
          <a:p>
            <a:pPr lvl="2" eaLnBrk="1" hangingPunct="1"/>
            <a:r>
              <a:rPr lang="en-US" smtClean="0"/>
              <a:t>buffalos,</a:t>
            </a:r>
          </a:p>
          <a:p>
            <a:pPr lvl="2" eaLnBrk="1" hangingPunct="1"/>
            <a:r>
              <a:rPr lang="en-US" smtClean="0"/>
              <a:t>mules,</a:t>
            </a:r>
          </a:p>
          <a:p>
            <a:pPr lvl="2" eaLnBrk="1" hangingPunct="1"/>
            <a:r>
              <a:rPr lang="en-US" smtClean="0"/>
              <a:t>and camels.</a:t>
            </a:r>
          </a:p>
        </p:txBody>
      </p:sp>
      <p:pic>
        <p:nvPicPr>
          <p:cNvPr id="3074" name="Picture 2" descr="ftp://chet047:p1FQVJ@chetftp.pearsoned.com/Damron/Damron%20-%20JPEGs/JPG/M02/IMAGES-FINAL_M02/Fig_2-14.jpg"/>
          <p:cNvPicPr>
            <a:picLocks noChangeAspect="1" noChangeArrowheads="1"/>
          </p:cNvPicPr>
          <p:nvPr/>
        </p:nvPicPr>
        <p:blipFill>
          <a:blip r:embed="rId2"/>
          <a:srcRect/>
          <a:stretch>
            <a:fillRect/>
          </a:stretch>
        </p:blipFill>
        <p:spPr bwMode="auto">
          <a:xfrm>
            <a:off x="4675188" y="3581400"/>
            <a:ext cx="3786187" cy="2362200"/>
          </a:xfrm>
          <a:prstGeom prst="rect">
            <a:avLst/>
          </a:prstGeom>
          <a:noFill/>
          <a:ln w="25400">
            <a:solidFill>
              <a:srgbClr val="89A4A7"/>
            </a:solidFill>
            <a:miter lim="800000"/>
            <a:headEnd/>
            <a:tailEnd/>
          </a:ln>
        </p:spPr>
      </p:pic>
      <p:sp>
        <p:nvSpPr>
          <p:cNvPr id="39940" name="TextBox 4"/>
          <p:cNvSpPr txBox="1">
            <a:spLocks noChangeArrowheads="1"/>
          </p:cNvSpPr>
          <p:nvPr/>
        </p:nvSpPr>
        <p:spPr bwMode="auto">
          <a:xfrm>
            <a:off x="4675188" y="5954713"/>
            <a:ext cx="4011612" cy="369887"/>
          </a:xfrm>
          <a:prstGeom prst="rect">
            <a:avLst/>
          </a:prstGeom>
          <a:noFill/>
          <a:ln w="9525">
            <a:noFill/>
            <a:miter lim="800000"/>
            <a:headEnd/>
            <a:tailEnd/>
          </a:ln>
        </p:spPr>
        <p:txBody>
          <a:bodyPr>
            <a:spAutoFit/>
          </a:bodyPr>
          <a:lstStyle/>
          <a:p>
            <a:r>
              <a:rPr lang="en-US" b="1"/>
              <a:t>Figure 2-14</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500"/>
                                        <p:tgtEl>
                                          <p:spTgt spid="3">
                                            <p:txEl>
                                              <p:pRg st="5" end="5"/>
                                            </p:txEl>
                                          </p:spTgt>
                                        </p:tgtEl>
                                      </p:cBhvr>
                                    </p:animEffect>
                                  </p:childTnLst>
                                </p:cTn>
                              </p:par>
                            </p:childTnLst>
                          </p:cTn>
                        </p:par>
                        <p:par>
                          <p:cTn id="12" fill="hold">
                            <p:stCondLst>
                              <p:cond delay="1250"/>
                            </p:stCondLst>
                            <p:childTnLst>
                              <p:par>
                                <p:cTn id="13" presetID="10" presetClass="entr" presetSubtype="0" fill="hold" nodeType="afterEffect">
                                  <p:stCondLst>
                                    <p:cond delay="25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par>
                          <p:cTn id="16" fill="hold">
                            <p:stCondLst>
                              <p:cond delay="2000"/>
                            </p:stCondLst>
                            <p:childTnLst>
                              <p:par>
                                <p:cTn id="17" presetID="10" presetClass="entr" presetSubtype="0" fill="hold" nodeType="afterEffect">
                                  <p:stCondLst>
                                    <p:cond delay="25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childTnLst>
                          </p:cTn>
                        </p:par>
                        <p:par>
                          <p:cTn id="20" fill="hold">
                            <p:stCondLst>
                              <p:cond delay="2750"/>
                            </p:stCondLst>
                            <p:childTnLst>
                              <p:par>
                                <p:cTn id="21" presetID="10" presetClass="entr" presetSubtype="0" fill="hold" nodeType="afterEffect">
                                  <p:stCondLst>
                                    <p:cond delay="25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par>
                          <p:cTn id="24" fill="hold">
                            <p:stCondLst>
                              <p:cond delay="3500"/>
                            </p:stCondLst>
                            <p:childTnLst>
                              <p:par>
                                <p:cTn id="25" presetID="10" presetClass="entr" presetSubtype="0" fill="hold" nodeType="afterEffect">
                                  <p:stCondLst>
                                    <p:cond delay="25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Body Wastes</a:t>
            </a:r>
          </a:p>
          <a:p>
            <a:pPr lvl="1" eaLnBrk="1" hangingPunct="1"/>
            <a:r>
              <a:rPr lang="en-US" i="1" smtClean="0"/>
              <a:t>Manure</a:t>
            </a:r>
            <a:endParaRPr lang="en-US" smtClean="0"/>
          </a:p>
          <a:p>
            <a:pPr lvl="2" eaLnBrk="1" hangingPunct="1"/>
            <a:endParaRPr lang="en-US" smtClean="0"/>
          </a:p>
          <a:p>
            <a:pPr lvl="2" eaLnBrk="1" hangingPunct="1"/>
            <a:r>
              <a:rPr lang="en-US" smtClean="0"/>
              <a:t>As many as ½ of the world’s farmers depend on animal manure and </a:t>
            </a:r>
            <a:r>
              <a:rPr lang="en-US" b="1" smtClean="0"/>
              <a:t>compost</a:t>
            </a:r>
            <a:r>
              <a:rPr lang="en-US" smtClean="0"/>
              <a:t> from plant residues as their only source of fertilizer.</a:t>
            </a:r>
          </a:p>
          <a:p>
            <a:pPr lvl="2" eaLnBrk="1" hangingPunct="1"/>
            <a:endParaRPr lang="en-US" smtClean="0"/>
          </a:p>
          <a:p>
            <a:pPr lvl="2" eaLnBrk="1" hangingPunct="1"/>
            <a:r>
              <a:rPr lang="en-US" smtClean="0"/>
              <a:t>However, a recent study determined that only 5% of U.S. cropland is fertilized with livestock manure, and most of that is from dairy and hog operations.</a:t>
            </a:r>
          </a:p>
          <a:p>
            <a:pPr lvl="2" eaLnBrk="1" hangingPunct="1"/>
            <a:endParaRPr lang="en-US" smtClean="0"/>
          </a:p>
          <a:p>
            <a:pPr lvl="2"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Body Wastes</a:t>
            </a:r>
          </a:p>
          <a:p>
            <a:pPr lvl="1" eaLnBrk="1" hangingPunct="1"/>
            <a:r>
              <a:rPr lang="en-US" i="1" smtClean="0"/>
              <a:t>Manure</a:t>
            </a:r>
          </a:p>
          <a:p>
            <a:pPr lvl="2" eaLnBrk="1" hangingPunct="1"/>
            <a:r>
              <a:rPr lang="en-US" smtClean="0"/>
              <a:t>In many of the poorer areas of the world, manure must be used as a fuel.</a:t>
            </a:r>
          </a:p>
          <a:p>
            <a:pPr lvl="3" eaLnBrk="1" hangingPunct="1"/>
            <a:r>
              <a:rPr lang="en-US" smtClean="0"/>
              <a:t>Dried manure, particularly from cattle and buffalo, is an important source of fuel for cooking and heating.</a:t>
            </a:r>
          </a:p>
          <a:p>
            <a:pPr lvl="2" eaLnBrk="1" hangingPunct="1"/>
            <a:endParaRPr lang="en-US" smtClean="0"/>
          </a:p>
          <a:p>
            <a:pPr lvl="2" eaLnBrk="1" hangingPunct="1"/>
            <a:r>
              <a:rPr lang="en-US" smtClean="0"/>
              <a:t>A third use of manure is for construction.</a:t>
            </a:r>
          </a:p>
          <a:p>
            <a:pPr lvl="3" eaLnBrk="1" hangingPunct="1"/>
            <a:r>
              <a:rPr lang="en-US" smtClean="0"/>
              <a:t>Many people in Africa, Asia, and parts of South America uses manure as a plaster for their homes.</a:t>
            </a:r>
          </a:p>
          <a:p>
            <a:pPr lvl="3" eaLnBrk="1" hangingPunct="1"/>
            <a:endParaRPr lang="en-US" smtClean="0"/>
          </a:p>
          <a:p>
            <a:pPr lvl="2" eaLnBrk="1" hangingPunct="1"/>
            <a:r>
              <a:rPr lang="en-US" smtClean="0"/>
              <a:t>In other cultures, cow manure is used as an important ingredient in </a:t>
            </a:r>
            <a:r>
              <a:rPr lang="en-US" b="1" smtClean="0"/>
              <a:t>poultices</a:t>
            </a:r>
            <a:r>
              <a:rPr lang="en-US" smtClean="0"/>
              <a:t> for wound healing.</a:t>
            </a:r>
          </a:p>
          <a:p>
            <a:pPr lvl="3"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Introduction</a:t>
            </a:r>
          </a:p>
        </p:txBody>
      </p:sp>
      <p:sp>
        <p:nvSpPr>
          <p:cNvPr id="3" name="Content Placeholder 2"/>
          <p:cNvSpPr>
            <a:spLocks noGrp="1"/>
          </p:cNvSpPr>
          <p:nvPr>
            <p:ph idx="1"/>
          </p:nvPr>
        </p:nvSpPr>
        <p:spPr/>
        <p:txBody>
          <a:bodyPr/>
          <a:lstStyle/>
          <a:p>
            <a:pPr eaLnBrk="1" hangingPunct="1"/>
            <a:r>
              <a:rPr lang="en-US" smtClean="0"/>
              <a:t>What did humans derive from domestication?</a:t>
            </a:r>
          </a:p>
          <a:p>
            <a:pPr eaLnBrk="1" hangingPunct="1"/>
            <a:endParaRPr lang="en-US" smtClean="0"/>
          </a:p>
          <a:p>
            <a:pPr eaLnBrk="1" hangingPunct="1"/>
            <a:r>
              <a:rPr lang="en-US" smtClean="0"/>
              <a:t>Why do we need domestic animals in today’s world?</a:t>
            </a:r>
          </a:p>
          <a:p>
            <a:pPr eaLnBrk="1" hangingPunct="1"/>
            <a:endParaRPr lang="en-US" smtClean="0"/>
          </a:p>
          <a:p>
            <a:pPr eaLnBrk="1" hangingPunct="1"/>
            <a:r>
              <a:rPr lang="en-US" smtClean="0"/>
              <a:t>Goods and services from the world’s animal populations supply many social, religious, and economic functions in addition to food.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r>
              <a:rPr lang="en-US" b="1" smtClean="0"/>
              <a:t>Body Wastes</a:t>
            </a:r>
          </a:p>
          <a:p>
            <a:pPr lvl="1" eaLnBrk="1" hangingPunct="1"/>
            <a:r>
              <a:rPr lang="en-US" i="1" smtClean="0"/>
              <a:t>Urine</a:t>
            </a:r>
            <a:endParaRPr lang="en-US" b="1" i="1" smtClean="0"/>
          </a:p>
          <a:p>
            <a:pPr lvl="2" eaLnBrk="1" hangingPunct="1"/>
            <a:r>
              <a:rPr lang="en-US" smtClean="0"/>
              <a:t>Urine is used to enhance soil fertility in many parts of the world due to its nitrogen, phosphorus, and potassium content.</a:t>
            </a:r>
          </a:p>
          <a:p>
            <a:pPr lvl="2" eaLnBrk="1" hangingPunct="1"/>
            <a:endParaRPr lang="en-US" smtClean="0"/>
          </a:p>
          <a:p>
            <a:pPr lvl="2" eaLnBrk="1" hangingPunct="1"/>
            <a:r>
              <a:rPr lang="en-US" smtClean="0"/>
              <a:t>Urine has multiple uses in several cultures including:</a:t>
            </a:r>
          </a:p>
          <a:p>
            <a:pPr lvl="3" eaLnBrk="1" hangingPunct="1"/>
            <a:r>
              <a:rPr lang="en-US" smtClean="0"/>
              <a:t>to control dust and pests,</a:t>
            </a:r>
          </a:p>
          <a:p>
            <a:pPr lvl="3" eaLnBrk="1" hangingPunct="1"/>
            <a:r>
              <a:rPr lang="en-US" smtClean="0"/>
              <a:t>extend the low volume of milk available for human food,</a:t>
            </a:r>
          </a:p>
          <a:p>
            <a:pPr lvl="3" eaLnBrk="1" hangingPunct="1"/>
            <a:r>
              <a:rPr lang="en-US" smtClean="0"/>
              <a:t>manufacture of leather and other textiles,</a:t>
            </a:r>
          </a:p>
          <a:p>
            <a:pPr lvl="3" eaLnBrk="1" hangingPunct="1"/>
            <a:r>
              <a:rPr lang="en-US" smtClean="0"/>
              <a:t>a rinse for a person’s hair,</a:t>
            </a:r>
          </a:p>
          <a:p>
            <a:pPr lvl="3" eaLnBrk="1" hangingPunct="1"/>
            <a:r>
              <a:rPr lang="en-US" smtClean="0"/>
              <a:t>and even used in medicinals, and religious ceremonies.</a:t>
            </a:r>
          </a:p>
        </p:txBody>
      </p:sp>
      <p:sp>
        <p:nvSpPr>
          <p:cNvPr id="43010" name="Title 1"/>
          <p:cNvSpPr>
            <a:spLocks noGrp="1"/>
          </p:cNvSpPr>
          <p:nvPr>
            <p:ph type="title"/>
          </p:nvPr>
        </p:nvSpPr>
        <p:spPr/>
        <p:txBody>
          <a:bodyPr/>
          <a:lstStyle/>
          <a:p>
            <a:pPr eaLnBrk="1" hangingPunct="1"/>
            <a:r>
              <a:rPr lang="en-US" smtClean="0"/>
              <a:t>The Nonfood Uses of Agricultural Animals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par>
                          <p:cTn id="8" fill="hold">
                            <p:stCondLst>
                              <p:cond delay="500"/>
                            </p:stCondLst>
                            <p:childTnLst>
                              <p:par>
                                <p:cTn id="9" presetID="16" presetClass="entr" presetSubtype="21" fill="hold" nodeType="afterEffect">
                                  <p:stCondLst>
                                    <p:cond delay="250"/>
                                  </p:stCondLst>
                                  <p:childTnLst>
                                    <p:set>
                                      <p:cBhvr>
                                        <p:cTn id="10" dur="1" fill="hold">
                                          <p:stCondLst>
                                            <p:cond delay="0"/>
                                          </p:stCondLst>
                                        </p:cTn>
                                        <p:tgtEl>
                                          <p:spTgt spid="3">
                                            <p:txEl>
                                              <p:pRg st="6" end="6"/>
                                            </p:txEl>
                                          </p:spTgt>
                                        </p:tgtEl>
                                        <p:attrNameLst>
                                          <p:attrName>style.visibility</p:attrName>
                                        </p:attrNameLst>
                                      </p:cBhvr>
                                      <p:to>
                                        <p:strVal val="visible"/>
                                      </p:to>
                                    </p:set>
                                    <p:animEffect transition="in" filter="barn(inVertical)">
                                      <p:cBhvr>
                                        <p:cTn id="11" dur="500"/>
                                        <p:tgtEl>
                                          <p:spTgt spid="3">
                                            <p:txEl>
                                              <p:pRg st="6" end="6"/>
                                            </p:txEl>
                                          </p:spTgt>
                                        </p:tgtEl>
                                      </p:cBhvr>
                                    </p:animEffect>
                                  </p:childTnLst>
                                </p:cTn>
                              </p:par>
                            </p:childTnLst>
                          </p:cTn>
                        </p:par>
                        <p:par>
                          <p:cTn id="12" fill="hold">
                            <p:stCondLst>
                              <p:cond delay="1250"/>
                            </p:stCondLst>
                            <p:childTnLst>
                              <p:par>
                                <p:cTn id="13" presetID="16" presetClass="entr" presetSubtype="21" fill="hold" nodeType="afterEffect">
                                  <p:stCondLst>
                                    <p:cond delay="25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barn(inVertical)">
                                      <p:cBhvr>
                                        <p:cTn id="15" dur="500"/>
                                        <p:tgtEl>
                                          <p:spTgt spid="3">
                                            <p:txEl>
                                              <p:pRg st="7" end="7"/>
                                            </p:txEl>
                                          </p:spTgt>
                                        </p:tgtEl>
                                      </p:cBhvr>
                                    </p:animEffect>
                                  </p:childTnLst>
                                </p:cTn>
                              </p:par>
                            </p:childTnLst>
                          </p:cTn>
                        </p:par>
                        <p:par>
                          <p:cTn id="16" fill="hold">
                            <p:stCondLst>
                              <p:cond delay="2000"/>
                            </p:stCondLst>
                            <p:childTnLst>
                              <p:par>
                                <p:cTn id="17" presetID="16" presetClass="entr" presetSubtype="21" fill="hold" nodeType="afterEffect">
                                  <p:stCondLst>
                                    <p:cond delay="25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arn(inVertical)">
                                      <p:cBhvr>
                                        <p:cTn id="19" dur="500"/>
                                        <p:tgtEl>
                                          <p:spTgt spid="3">
                                            <p:txEl>
                                              <p:pRg st="8" end="8"/>
                                            </p:txEl>
                                          </p:spTgt>
                                        </p:tgtEl>
                                      </p:cBhvr>
                                    </p:animEffect>
                                  </p:childTnLst>
                                </p:cTn>
                              </p:par>
                            </p:childTnLst>
                          </p:cTn>
                        </p:par>
                        <p:par>
                          <p:cTn id="20" fill="hold">
                            <p:stCondLst>
                              <p:cond delay="2750"/>
                            </p:stCondLst>
                            <p:childTnLst>
                              <p:par>
                                <p:cTn id="21" presetID="16" presetClass="entr" presetSubtype="21" fill="hold" nodeType="afterEffect">
                                  <p:stCondLst>
                                    <p:cond delay="25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barn(inVertical)">
                                      <p:cBhvr>
                                        <p:cTn id="2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Pest and Weed Control</a:t>
            </a:r>
          </a:p>
          <a:p>
            <a:pPr lvl="1" eaLnBrk="1" hangingPunct="1"/>
            <a:r>
              <a:rPr lang="en-US" smtClean="0"/>
              <a:t>Land that is being left to fallow (rest) can be grazed by animals to control weeds, and the manure rejuvenates the soil.</a:t>
            </a:r>
          </a:p>
          <a:p>
            <a:pPr lvl="1" eaLnBrk="1" hangingPunct="1"/>
            <a:r>
              <a:rPr lang="en-US" smtClean="0"/>
              <a:t>Grazing animals can be used to reduce insect populations lessening damage to neighboring crops and also controlling insect-borne diseases in the human population.</a:t>
            </a:r>
          </a:p>
          <a:p>
            <a:pPr lvl="1" eaLnBrk="1" hangingPunct="1"/>
            <a:r>
              <a:rPr lang="en-US" smtClean="0"/>
              <a:t>The use of animals to control insects and weeds has potential for the developed world as a means of reducing the use of </a:t>
            </a:r>
            <a:r>
              <a:rPr lang="en-US" b="1" smtClean="0"/>
              <a:t>pesticides</a:t>
            </a:r>
            <a:r>
              <a:rPr lang="en-US" smtClean="0"/>
              <a:t> in certain areas.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Storage of Capital and Food</a:t>
            </a:r>
            <a:endParaRPr lang="en-US" smtClean="0"/>
          </a:p>
          <a:p>
            <a:pPr lvl="1" eaLnBrk="1" hangingPunct="1"/>
            <a:r>
              <a:rPr lang="en-US" smtClean="0"/>
              <a:t>In many of the poorer developing countries, banks are nonexistent or are scarcely used.</a:t>
            </a:r>
          </a:p>
          <a:p>
            <a:pPr lvl="1" eaLnBrk="1" hangingPunct="1"/>
            <a:endParaRPr lang="en-US" smtClean="0"/>
          </a:p>
          <a:p>
            <a:pPr lvl="1" eaLnBrk="1" hangingPunct="1"/>
            <a:r>
              <a:rPr lang="en-US" smtClean="0"/>
              <a:t>As an alternative to banks, people use livestock (particularly cattle) as a vehicle for storing their surplus capital.</a:t>
            </a:r>
          </a:p>
          <a:p>
            <a:pPr lvl="1" eaLnBrk="1" hangingPunct="1"/>
            <a:endParaRPr lang="en-US" smtClean="0"/>
          </a:p>
          <a:p>
            <a:pPr lvl="1" eaLnBrk="1" hangingPunct="1"/>
            <a:r>
              <a:rPr lang="en-US" smtClean="0"/>
              <a:t>If money is needed, animals can be sold or often bartered for other needed items.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Storage of Capital and Food</a:t>
            </a:r>
          </a:p>
          <a:p>
            <a:pPr lvl="1" eaLnBrk="1" hangingPunct="1"/>
            <a:r>
              <a:rPr lang="en-US" smtClean="0"/>
              <a:t>Uses of livestock for storage of capital has several undesirable effects.</a:t>
            </a:r>
          </a:p>
          <a:p>
            <a:pPr lvl="2" eaLnBrk="1" hangingPunct="1"/>
            <a:r>
              <a:rPr lang="en-US" smtClean="0"/>
              <a:t>Clearly, large herds are desirable, however severe overgrazing often results which can lead to desertification of lands.</a:t>
            </a:r>
          </a:p>
          <a:p>
            <a:pPr lvl="2" eaLnBrk="1" hangingPunct="1"/>
            <a:endParaRPr lang="en-US" smtClean="0"/>
          </a:p>
          <a:p>
            <a:pPr lvl="2" eaLnBrk="1" hangingPunct="1"/>
            <a:r>
              <a:rPr lang="en-US" smtClean="0"/>
              <a:t>A second very undesirable effect is the reluctance of people to sell animals unless money is needed.</a:t>
            </a:r>
          </a:p>
          <a:p>
            <a:pPr lvl="2" eaLnBrk="1" hangingPunct="1"/>
            <a:endParaRPr lang="en-US" smtClean="0"/>
          </a:p>
          <a:p>
            <a:pPr lvl="2" eaLnBrk="1" hangingPunct="1"/>
            <a:r>
              <a:rPr lang="en-US" smtClean="0"/>
              <a:t>This prevents the development of an orderly program of marketing and slaughtering animals such as that found in the developed countries.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Storage of Capital and Food</a:t>
            </a:r>
          </a:p>
          <a:p>
            <a:pPr lvl="1" eaLnBrk="1" hangingPunct="1"/>
            <a:r>
              <a:rPr lang="en-US" smtClean="0"/>
              <a:t>The use of animals as storage of food is important in many countries because animals represent one of the most reliable reserve food supplies.</a:t>
            </a:r>
          </a:p>
          <a:p>
            <a:pPr lvl="1" eaLnBrk="1" hangingPunct="1"/>
            <a:endParaRPr lang="en-US" smtClean="0"/>
          </a:p>
          <a:p>
            <a:pPr lvl="1" eaLnBrk="1" hangingPunct="1"/>
            <a:r>
              <a:rPr lang="en-US" smtClean="0"/>
              <a:t>Most poor countries have inadequate facilities for storing grain without suffering losses from pests; this is not a problem with animals.</a:t>
            </a:r>
          </a:p>
          <a:p>
            <a:pPr lvl="1" eaLnBrk="1" hangingPunct="1"/>
            <a:endParaRPr lang="en-US" smtClean="0"/>
          </a:p>
          <a:p>
            <a:pPr lvl="1" eaLnBrk="1" hangingPunct="1"/>
            <a:r>
              <a:rPr lang="en-US" smtClean="0"/>
              <a:t>Animals assume even greater importance in the storage of food in countries subjected to periodic and prolonged droughts.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Cultural Uses</a:t>
            </a:r>
          </a:p>
          <a:p>
            <a:pPr lvl="1" eaLnBrk="1" hangingPunct="1"/>
            <a:r>
              <a:rPr lang="en-US" i="1" smtClean="0"/>
              <a:t>Exhibitions and Spectator Sports</a:t>
            </a:r>
          </a:p>
          <a:p>
            <a:pPr lvl="2" eaLnBrk="1" hangingPunct="1"/>
            <a:r>
              <a:rPr lang="en-US" smtClean="0"/>
              <a:t>The animal industries have long used show as a means of promoting their breeding stock to potential buyers.</a:t>
            </a:r>
          </a:p>
          <a:p>
            <a:pPr lvl="2" eaLnBrk="1" hangingPunct="1"/>
            <a:endParaRPr lang="en-US" smtClean="0"/>
          </a:p>
          <a:p>
            <a:pPr lvl="2" eaLnBrk="1" hangingPunct="1"/>
            <a:r>
              <a:rPr lang="en-US" smtClean="0"/>
              <a:t>Activities such as rodeos, fighting (bulls, buffalo, sheep, and chickens), and racing (camels, horses, buffalo, dogs, fowl, turtles, and frogs), together provide billions of person days of recreation annually.</a:t>
            </a:r>
          </a:p>
          <a:p>
            <a:pPr lvl="2" eaLnBrk="1" hangingPunct="1"/>
            <a:endParaRPr lang="en-US" smtClean="0"/>
          </a:p>
          <a:p>
            <a:pPr lvl="2" eaLnBrk="1" hangingPunct="1"/>
            <a:r>
              <a:rPr lang="en-US" smtClean="0"/>
              <a:t>These animal recreation events represent a source of entertainment and contribute to the economy.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smtClean="0"/>
              <a:t>The Nonfood Uses of Agricultural Animals</a:t>
            </a:r>
          </a:p>
        </p:txBody>
      </p:sp>
      <p:pic>
        <p:nvPicPr>
          <p:cNvPr id="49154" name="Picture 2"/>
          <p:cNvPicPr>
            <a:picLocks noChangeAspect="1" noChangeArrowheads="1"/>
          </p:cNvPicPr>
          <p:nvPr/>
        </p:nvPicPr>
        <p:blipFill>
          <a:blip r:embed="rId2"/>
          <a:srcRect/>
          <a:stretch>
            <a:fillRect/>
          </a:stretch>
        </p:blipFill>
        <p:spPr bwMode="auto">
          <a:xfrm>
            <a:off x="457200" y="1219200"/>
            <a:ext cx="6400800" cy="4926013"/>
          </a:xfrm>
          <a:prstGeom prst="rect">
            <a:avLst/>
          </a:prstGeom>
          <a:noFill/>
          <a:ln w="25400">
            <a:solidFill>
              <a:srgbClr val="89A4A7"/>
            </a:solidFill>
            <a:miter lim="800000"/>
            <a:headEnd/>
            <a:tailEnd/>
          </a:ln>
        </p:spPr>
      </p:pic>
      <p:sp>
        <p:nvSpPr>
          <p:cNvPr id="49155" name="TextBox 4"/>
          <p:cNvSpPr txBox="1">
            <a:spLocks noChangeArrowheads="1"/>
          </p:cNvSpPr>
          <p:nvPr/>
        </p:nvSpPr>
        <p:spPr bwMode="auto">
          <a:xfrm>
            <a:off x="7162800" y="1743075"/>
            <a:ext cx="1752600" cy="3878263"/>
          </a:xfrm>
          <a:prstGeom prst="rect">
            <a:avLst/>
          </a:prstGeom>
          <a:noFill/>
          <a:ln w="9525">
            <a:noFill/>
            <a:miter lim="800000"/>
            <a:headEnd/>
            <a:tailEnd/>
          </a:ln>
        </p:spPr>
        <p:txBody>
          <a:bodyPr>
            <a:spAutoFit/>
          </a:bodyPr>
          <a:lstStyle/>
          <a:p>
            <a:r>
              <a:rPr lang="en-US" b="1"/>
              <a:t>Figure 2-20 </a:t>
            </a:r>
          </a:p>
          <a:p>
            <a:r>
              <a:rPr lang="en-US" i="1"/>
              <a:t>Exhibition of livestock has a social dimension, in addition to helping promote breeding stock to potential buyers. </a:t>
            </a:r>
            <a:r>
              <a:rPr lang="en-US" sz="1200"/>
              <a:t>(Photo courtesy of Keillie Whipple. Used with permission.)</a:t>
            </a:r>
          </a:p>
          <a:p>
            <a:endParaRPr lang="en-US" sz="1200"/>
          </a:p>
        </p:txBody>
      </p:sp>
    </p:spTree>
  </p:cSld>
  <p:clrMapOvr>
    <a:masterClrMapping/>
  </p:clrMapOvr>
  <p:transition spd="slow">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Cultural Uses</a:t>
            </a:r>
          </a:p>
          <a:p>
            <a:pPr lvl="1" eaLnBrk="1" hangingPunct="1"/>
            <a:r>
              <a:rPr lang="en-US" i="1" smtClean="0"/>
              <a:t>Companionship and Service</a:t>
            </a:r>
          </a:p>
          <a:p>
            <a:pPr lvl="2" eaLnBrk="1" hangingPunct="1"/>
            <a:r>
              <a:rPr lang="en-US" smtClean="0"/>
              <a:t>The dog and the cat have long and venerable histories of companionship and service to humans; however, other species are also used.</a:t>
            </a:r>
          </a:p>
          <a:p>
            <a:pPr lvl="2" eaLnBrk="1" hangingPunct="1"/>
            <a:endParaRPr lang="en-US" smtClean="0"/>
          </a:p>
          <a:p>
            <a:pPr lvl="2" eaLnBrk="1" hangingPunct="1"/>
            <a:r>
              <a:rPr lang="en-US" smtClean="0"/>
              <a:t>Modern research has demonstrated a myriad of benefits to humans from animal companionship. </a:t>
            </a:r>
          </a:p>
          <a:p>
            <a:pPr lvl="2" eaLnBrk="1" hangingPunct="1"/>
            <a:endParaRPr lang="en-US" smtClean="0"/>
          </a:p>
          <a:p>
            <a:pPr lvl="2" eaLnBrk="1" hangingPunct="1"/>
            <a:r>
              <a:rPr lang="en-US" smtClean="0"/>
              <a:t>In addition, Seeing Eye dogs, hearing-ear dogs, monkeys to assist paraplegics, drug-search dogs, and a variety of others make valuable contributions to humanity.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Cultural Uses</a:t>
            </a:r>
          </a:p>
          <a:p>
            <a:pPr lvl="1" eaLnBrk="1" hangingPunct="1"/>
            <a:r>
              <a:rPr lang="en-US" i="1" smtClean="0"/>
              <a:t>Social Structure</a:t>
            </a:r>
          </a:p>
          <a:p>
            <a:pPr lvl="2" eaLnBrk="1" hangingPunct="1"/>
            <a:endParaRPr lang="en-US" smtClean="0"/>
          </a:p>
          <a:p>
            <a:pPr lvl="2" eaLnBrk="1" hangingPunct="1"/>
            <a:r>
              <a:rPr lang="en-US" smtClean="0"/>
              <a:t>The less developed the agriculture, the more livestock are a part of the cultural fabric of people.</a:t>
            </a:r>
          </a:p>
          <a:p>
            <a:pPr lvl="2" eaLnBrk="1" hangingPunct="1"/>
            <a:endParaRPr lang="en-US" smtClean="0"/>
          </a:p>
          <a:p>
            <a:pPr lvl="2" eaLnBrk="1" hangingPunct="1"/>
            <a:r>
              <a:rPr lang="en-US" smtClean="0"/>
              <a:t>Animals play an important role in the traditional way that formal contracts are sealed and social obligations are met.</a:t>
            </a:r>
          </a:p>
          <a:p>
            <a:pPr lvl="3" eaLnBrk="1" hangingPunct="1"/>
            <a:r>
              <a:rPr lang="en-US" smtClean="0"/>
              <a:t>One example is the involvement of livestock exchange in marriage contracts.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Nonfood or Inedible Slaughter By-Products</a:t>
            </a:r>
          </a:p>
          <a:p>
            <a:pPr lvl="1" eaLnBrk="1" hangingPunct="1"/>
            <a:r>
              <a:rPr lang="en-US" smtClean="0"/>
              <a:t>A large number of nonfood products are derived from slaughter at all levels of development.</a:t>
            </a:r>
          </a:p>
          <a:p>
            <a:pPr lvl="1" eaLnBrk="1" hangingPunct="1"/>
            <a:endParaRPr lang="en-US" smtClean="0"/>
          </a:p>
          <a:p>
            <a:pPr lvl="1" eaLnBrk="1" hangingPunct="1"/>
            <a:r>
              <a:rPr lang="en-US" smtClean="0"/>
              <a:t>In developing countries, various by-products are become jewelry, religious implements, tools, fuel, construction material, or musical instruments. </a:t>
            </a:r>
          </a:p>
          <a:p>
            <a:pPr lvl="1" eaLnBrk="1" hangingPunct="1"/>
            <a:endParaRPr lang="en-US" smtClean="0"/>
          </a:p>
          <a:p>
            <a:pPr lvl="1" eaLnBrk="1" hangingPunct="1"/>
            <a:r>
              <a:rPr lang="en-US" smtClean="0"/>
              <a:t>In developed countries, many pharmaceutical and drugs are extracted from animal organs and other tissues. </a:t>
            </a:r>
          </a:p>
          <a:p>
            <a:pPr lvl="1" eaLnBrk="1" hangingPunct="1"/>
            <a:endParaRPr lang="en-US" smtClean="0"/>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Red Meat and Poultry Production</a:t>
            </a:r>
          </a:p>
          <a:p>
            <a:pPr lvl="1" eaLnBrk="1" hangingPunct="1"/>
            <a:r>
              <a:rPr lang="en-US" smtClean="0"/>
              <a:t>The </a:t>
            </a:r>
            <a:r>
              <a:rPr lang="en-US" b="1" smtClean="0"/>
              <a:t>nutrients</a:t>
            </a:r>
            <a:r>
              <a:rPr lang="en-US" smtClean="0"/>
              <a:t> provided by meat are important for human survival.</a:t>
            </a:r>
          </a:p>
          <a:p>
            <a:pPr lvl="1" eaLnBrk="1" hangingPunct="1"/>
            <a:r>
              <a:rPr lang="en-US" smtClean="0"/>
              <a:t>Protein and energy from meat products are quantitatively and qualitatively important in our diet.</a:t>
            </a:r>
          </a:p>
          <a:p>
            <a:pPr lvl="1" eaLnBrk="1" hangingPunct="1"/>
            <a:r>
              <a:rPr lang="en-US" smtClean="0"/>
              <a:t>Substantial shares of the vitamins and minerals needed in human diets are contributed by meat products.</a:t>
            </a:r>
          </a:p>
          <a:p>
            <a:pPr lvl="1" eaLnBrk="1" hangingPunct="1"/>
            <a:r>
              <a:rPr lang="en-US" smtClean="0"/>
              <a:t>Annual </a:t>
            </a:r>
            <a:r>
              <a:rPr lang="en-US" b="1" smtClean="0"/>
              <a:t>per capita</a:t>
            </a:r>
            <a:r>
              <a:rPr lang="en-US" smtClean="0"/>
              <a:t> meat supply ranges from over 300 lbs. in affluent countries to very little in poor countries.</a:t>
            </a:r>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Nonfood of Inedible Slaughter By-Products</a:t>
            </a:r>
          </a:p>
          <a:p>
            <a:pPr lvl="1" eaLnBrk="1" hangingPunct="1"/>
            <a:r>
              <a:rPr lang="en-US" smtClean="0"/>
              <a:t>These by-products represent multibillion-dollar industries worldwide.</a:t>
            </a:r>
          </a:p>
          <a:p>
            <a:pPr lvl="1" eaLnBrk="1" hangingPunct="1"/>
            <a:endParaRPr lang="en-US" smtClean="0"/>
          </a:p>
          <a:p>
            <a:pPr lvl="1" eaLnBrk="1" hangingPunct="1"/>
            <a:r>
              <a:rPr lang="en-US" smtClean="0"/>
              <a:t>Examples include:</a:t>
            </a:r>
          </a:p>
          <a:p>
            <a:pPr lvl="2" eaLnBrk="1" hangingPunct="1"/>
            <a:r>
              <a:rPr lang="en-US" smtClean="0"/>
              <a:t>intestines become sutures;</a:t>
            </a:r>
          </a:p>
          <a:p>
            <a:pPr lvl="2" eaLnBrk="1" hangingPunct="1"/>
            <a:r>
              <a:rPr lang="en-US" smtClean="0"/>
              <a:t>pigskin is used to help burn victims;</a:t>
            </a:r>
          </a:p>
          <a:p>
            <a:pPr lvl="2" eaLnBrk="1" hangingPunct="1"/>
            <a:r>
              <a:rPr lang="en-US" smtClean="0"/>
              <a:t>many inedible meats are used in pet foods;</a:t>
            </a:r>
          </a:p>
          <a:p>
            <a:pPr lvl="2" eaLnBrk="1" hangingPunct="1"/>
            <a:r>
              <a:rPr lang="en-US" smtClean="0"/>
              <a:t>bones and hooves become fertilizer;</a:t>
            </a:r>
          </a:p>
          <a:p>
            <a:pPr lvl="2" eaLnBrk="1" hangingPunct="1"/>
            <a:r>
              <a:rPr lang="en-US" smtClean="0"/>
              <a:t>inedible fat can be used in many products like lubricants, crayons, detergents, and livestock feeds.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500"/>
                                        <p:tgtEl>
                                          <p:spTgt spid="3">
                                            <p:txEl>
                                              <p:pRg st="5" end="5"/>
                                            </p:txEl>
                                          </p:spTgt>
                                        </p:tgtEl>
                                      </p:cBhvr>
                                    </p:animEffect>
                                  </p:childTnLst>
                                </p:cTn>
                              </p:par>
                            </p:childTnLst>
                          </p:cTn>
                        </p:par>
                        <p:par>
                          <p:cTn id="12" fill="hold">
                            <p:stCondLst>
                              <p:cond delay="1250"/>
                            </p:stCondLst>
                            <p:childTnLst>
                              <p:par>
                                <p:cTn id="13" presetID="10" presetClass="entr" presetSubtype="0" fill="hold" nodeType="afterEffect">
                                  <p:stCondLst>
                                    <p:cond delay="25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par>
                          <p:cTn id="16" fill="hold">
                            <p:stCondLst>
                              <p:cond delay="2000"/>
                            </p:stCondLst>
                            <p:childTnLst>
                              <p:par>
                                <p:cTn id="17" presetID="10" presetClass="entr" presetSubtype="0" fill="hold" nodeType="afterEffect">
                                  <p:stCondLst>
                                    <p:cond delay="25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childTnLst>
                          </p:cTn>
                        </p:par>
                        <p:par>
                          <p:cTn id="20" fill="hold">
                            <p:stCondLst>
                              <p:cond delay="2750"/>
                            </p:stCondLst>
                            <p:childTnLst>
                              <p:par>
                                <p:cTn id="21" presetID="10" presetClass="entr" presetSubtype="0" fill="hold" nodeType="afterEffect">
                                  <p:stCondLst>
                                    <p:cond delay="25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smtClean="0"/>
              <a:t>The Nonfood Uses of Agricultural Animals</a:t>
            </a:r>
          </a:p>
        </p:txBody>
      </p:sp>
      <p:pic>
        <p:nvPicPr>
          <p:cNvPr id="54274" name="Picture 2"/>
          <p:cNvPicPr>
            <a:picLocks noChangeAspect="1" noChangeArrowheads="1"/>
          </p:cNvPicPr>
          <p:nvPr/>
        </p:nvPicPr>
        <p:blipFill>
          <a:blip r:embed="rId2"/>
          <a:srcRect/>
          <a:stretch>
            <a:fillRect/>
          </a:stretch>
        </p:blipFill>
        <p:spPr bwMode="auto">
          <a:xfrm>
            <a:off x="457200" y="1524000"/>
            <a:ext cx="8229600" cy="3819525"/>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Human Health Research</a:t>
            </a:r>
            <a:endParaRPr lang="en-US" smtClean="0"/>
          </a:p>
          <a:p>
            <a:pPr lvl="1" eaLnBrk="1" hangingPunct="1"/>
            <a:r>
              <a:rPr lang="en-US" smtClean="0"/>
              <a:t>The number of animal applications to health research are simply too numerous to mention.</a:t>
            </a:r>
          </a:p>
          <a:p>
            <a:pPr lvl="1" eaLnBrk="1" hangingPunct="1"/>
            <a:endParaRPr lang="en-US" smtClean="0"/>
          </a:p>
          <a:p>
            <a:pPr lvl="1" eaLnBrk="1" hangingPunct="1"/>
            <a:r>
              <a:rPr lang="en-US" smtClean="0"/>
              <a:t>The average American life span increased by 30 years in the 20</a:t>
            </a:r>
            <a:r>
              <a:rPr lang="en-US" baseline="30000" smtClean="0"/>
              <a:t>th</a:t>
            </a:r>
            <a:r>
              <a:rPr lang="en-US" smtClean="0"/>
              <a:t> century; much which was due to health research conducted on animals.</a:t>
            </a:r>
          </a:p>
          <a:p>
            <a:pPr lvl="1" eaLnBrk="1" hangingPunct="1"/>
            <a:endParaRPr lang="en-US" smtClean="0"/>
          </a:p>
          <a:p>
            <a:pPr lvl="1" eaLnBrk="1" hangingPunct="1"/>
            <a:r>
              <a:rPr lang="en-US" smtClean="0"/>
              <a:t>Rodents have been the most important species used; however, in recent decades, other traditional livestock species are proving very useful.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up)">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eaLnBrk="1" hangingPunct="1"/>
            <a:r>
              <a:rPr lang="en-US" smtClean="0"/>
              <a:t>The Nonfood Uses of Agricultural Lands</a:t>
            </a:r>
          </a:p>
        </p:txBody>
      </p:sp>
      <p:sp>
        <p:nvSpPr>
          <p:cNvPr id="3" name="Content Placeholder 2"/>
          <p:cNvSpPr>
            <a:spLocks noGrp="1"/>
          </p:cNvSpPr>
          <p:nvPr>
            <p:ph idx="1"/>
          </p:nvPr>
        </p:nvSpPr>
        <p:spPr/>
        <p:txBody>
          <a:bodyPr/>
          <a:lstStyle/>
          <a:p>
            <a:pPr eaLnBrk="1" hangingPunct="1"/>
            <a:r>
              <a:rPr lang="en-US" b="1" smtClean="0"/>
              <a:t>Human Health Research</a:t>
            </a:r>
          </a:p>
          <a:p>
            <a:pPr lvl="1" eaLnBrk="1" hangingPunct="1"/>
            <a:r>
              <a:rPr lang="en-US" b="1" smtClean="0"/>
              <a:t>Recombinant DNA </a:t>
            </a:r>
            <a:r>
              <a:rPr lang="en-US" smtClean="0"/>
              <a:t>technology is making animals in research an even more promising aid in fighting disease; for example, animals have been genetically engineered to mimic human disease conditions.</a:t>
            </a:r>
          </a:p>
          <a:p>
            <a:pPr lvl="1" eaLnBrk="1" hangingPunct="1"/>
            <a:endParaRPr lang="en-US" b="1" smtClean="0"/>
          </a:p>
          <a:p>
            <a:pPr lvl="1" eaLnBrk="1" hangingPunct="1"/>
            <a:r>
              <a:rPr lang="en-US" smtClean="0"/>
              <a:t>In addition, </a:t>
            </a:r>
            <a:r>
              <a:rPr lang="en-US" b="1" smtClean="0"/>
              <a:t>xenotransplantation</a:t>
            </a:r>
            <a:r>
              <a:rPr lang="en-US" smtClean="0"/>
              <a:t>, the replacing of human organs with those from animals, is an active and promising area of research.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en-US" smtClean="0"/>
              <a:t>The Nonfood Uses of Agricultural Animals</a:t>
            </a:r>
          </a:p>
        </p:txBody>
      </p:sp>
      <p:sp>
        <p:nvSpPr>
          <p:cNvPr id="3" name="Content Placeholder 2"/>
          <p:cNvSpPr>
            <a:spLocks noGrp="1"/>
          </p:cNvSpPr>
          <p:nvPr>
            <p:ph idx="1"/>
          </p:nvPr>
        </p:nvSpPr>
        <p:spPr/>
        <p:txBody>
          <a:bodyPr/>
          <a:lstStyle/>
          <a:p>
            <a:pPr eaLnBrk="1" hangingPunct="1"/>
            <a:r>
              <a:rPr lang="en-US" b="1" smtClean="0"/>
              <a:t>Income</a:t>
            </a:r>
          </a:p>
          <a:p>
            <a:pPr lvl="1" eaLnBrk="1" hangingPunct="1"/>
            <a:r>
              <a:rPr lang="en-US" smtClean="0"/>
              <a:t>In developed countries, animal agriculture is a highly specialized means of using land and labor to generate earnings.</a:t>
            </a:r>
          </a:p>
          <a:p>
            <a:pPr lvl="1" eaLnBrk="1" hangingPunct="1"/>
            <a:r>
              <a:rPr lang="en-US" smtClean="0"/>
              <a:t>In developing countries, animals are frequently the major source of income generated from the farm.</a:t>
            </a:r>
          </a:p>
          <a:p>
            <a:pPr eaLnBrk="1" hangingPunct="1"/>
            <a:r>
              <a:rPr lang="en-US" b="1" smtClean="0"/>
              <a:t>Conservation</a:t>
            </a:r>
          </a:p>
          <a:p>
            <a:pPr lvl="1" eaLnBrk="1" hangingPunct="1"/>
            <a:r>
              <a:rPr lang="en-US" smtClean="0"/>
              <a:t>Domestic animals play vital roles in many land- and water-conservation practices.</a:t>
            </a:r>
          </a:p>
          <a:p>
            <a:pPr lvl="1" eaLnBrk="1" hangingPunct="1"/>
            <a:r>
              <a:rPr lang="en-US" smtClean="0"/>
              <a:t>The entire concept of sustainable agriculture often depends on having animals in the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up)">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up)">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r>
              <a:rPr lang="en-US" smtClean="0"/>
              <a:t>Summary and Conclusion</a:t>
            </a:r>
          </a:p>
        </p:txBody>
      </p:sp>
      <p:sp>
        <p:nvSpPr>
          <p:cNvPr id="3" name="Content Placeholder 2"/>
          <p:cNvSpPr>
            <a:spLocks noGrp="1"/>
          </p:cNvSpPr>
          <p:nvPr>
            <p:ph idx="1"/>
          </p:nvPr>
        </p:nvSpPr>
        <p:spPr/>
        <p:txBody>
          <a:bodyPr/>
          <a:lstStyle/>
          <a:p>
            <a:pPr eaLnBrk="1" hangingPunct="1"/>
            <a:r>
              <a:rPr lang="en-US" smtClean="0"/>
              <a:t>Agricultural animals help humans extend their use of the available resources by converting nonedible material to humanly edible food.</a:t>
            </a:r>
          </a:p>
          <a:p>
            <a:pPr eaLnBrk="1" hangingPunct="1"/>
            <a:r>
              <a:rPr lang="en-US" smtClean="0"/>
              <a:t>The high biological value of protein, coupled with vitamins and minerals, makes animal products an essential part of the human diet.</a:t>
            </a:r>
          </a:p>
          <a:p>
            <a:pPr eaLnBrk="1" hangingPunct="1"/>
            <a:r>
              <a:rPr lang="en-US" smtClean="0"/>
              <a:t>Animals a myriad of other services in addition to providing food without which humans’ standards of living would be difficult to maintain.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Red Meat and Poultry Production</a:t>
            </a:r>
          </a:p>
          <a:p>
            <a:pPr lvl="1" eaLnBrk="1" hangingPunct="1"/>
            <a:endParaRPr lang="en-US" smtClean="0"/>
          </a:p>
          <a:p>
            <a:pPr lvl="1" eaLnBrk="1" hangingPunct="1"/>
            <a:r>
              <a:rPr lang="en-US" smtClean="0"/>
              <a:t>Annual </a:t>
            </a:r>
            <a:r>
              <a:rPr lang="en-US" b="1" smtClean="0"/>
              <a:t>per capita</a:t>
            </a:r>
            <a:r>
              <a:rPr lang="en-US" smtClean="0"/>
              <a:t> meat supply ranges from over 300 lbs. in affluent countries to very little in poor countries.</a:t>
            </a:r>
          </a:p>
          <a:p>
            <a:pPr lvl="1" eaLnBrk="1" hangingPunct="1"/>
            <a:endParaRPr lang="en-US" smtClean="0"/>
          </a:p>
          <a:p>
            <a:pPr lvl="1" eaLnBrk="1" hangingPunct="1"/>
            <a:r>
              <a:rPr lang="en-US" smtClean="0"/>
              <a:t>World meat production has increased steadily for many years at an average rate of 2% per year.</a:t>
            </a:r>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up)">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38200" y="914400"/>
            <a:ext cx="7391400" cy="457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434" name="Title 1"/>
          <p:cNvSpPr>
            <a:spLocks noGrp="1"/>
          </p:cNvSpPr>
          <p:nvPr>
            <p:ph type="title"/>
          </p:nvPr>
        </p:nvSpPr>
        <p:spPr/>
        <p:txBody>
          <a:bodyPr/>
          <a:lstStyle/>
          <a:p>
            <a:pPr eaLnBrk="1" hangingPunct="1"/>
            <a:r>
              <a:rPr lang="en-US" smtClean="0"/>
              <a:t>The Food Uses of Agricultural Animals</a:t>
            </a:r>
          </a:p>
        </p:txBody>
      </p:sp>
      <p:pic>
        <p:nvPicPr>
          <p:cNvPr id="18435" name="Picture 2"/>
          <p:cNvPicPr>
            <a:picLocks noChangeAspect="1" noChangeArrowheads="1"/>
          </p:cNvPicPr>
          <p:nvPr/>
        </p:nvPicPr>
        <p:blipFill>
          <a:blip r:embed="rId2"/>
          <a:srcRect/>
          <a:stretch>
            <a:fillRect/>
          </a:stretch>
        </p:blipFill>
        <p:spPr bwMode="auto">
          <a:xfrm>
            <a:off x="1690688" y="990600"/>
            <a:ext cx="5700712" cy="4481513"/>
          </a:xfrm>
          <a:prstGeom prst="rect">
            <a:avLst/>
          </a:prstGeom>
          <a:noFill/>
          <a:ln w="9525">
            <a:noFill/>
            <a:miter lim="800000"/>
            <a:headEnd/>
            <a:tailEnd/>
          </a:ln>
        </p:spPr>
      </p:pic>
      <p:sp>
        <p:nvSpPr>
          <p:cNvPr id="18436" name="TextBox 4"/>
          <p:cNvSpPr txBox="1">
            <a:spLocks noChangeArrowheads="1"/>
          </p:cNvSpPr>
          <p:nvPr/>
        </p:nvSpPr>
        <p:spPr bwMode="auto">
          <a:xfrm>
            <a:off x="838200" y="5486400"/>
            <a:ext cx="7391400" cy="862013"/>
          </a:xfrm>
          <a:prstGeom prst="rect">
            <a:avLst/>
          </a:prstGeom>
          <a:noFill/>
          <a:ln w="9525">
            <a:noFill/>
            <a:miter lim="800000"/>
            <a:headEnd/>
            <a:tailEnd/>
          </a:ln>
        </p:spPr>
        <p:txBody>
          <a:bodyPr>
            <a:spAutoFit/>
          </a:bodyPr>
          <a:lstStyle/>
          <a:p>
            <a:r>
              <a:rPr lang="en-US" b="1"/>
              <a:t>Figure 2-1</a:t>
            </a:r>
            <a:endParaRPr lang="en-US"/>
          </a:p>
          <a:p>
            <a:r>
              <a:rPr lang="en-US" i="1"/>
              <a:t>Per capita meat supply in pounds, selected countries and the world.</a:t>
            </a:r>
          </a:p>
          <a:p>
            <a:r>
              <a:rPr lang="en-US" sz="1200"/>
              <a:t>(Source: FAO, 2011.)</a:t>
            </a: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The Food Uses of Agricultural Animals</a:t>
            </a:r>
          </a:p>
        </p:txBody>
      </p:sp>
      <p:sp>
        <p:nvSpPr>
          <p:cNvPr id="19458" name="Content Placeholder 2"/>
          <p:cNvSpPr>
            <a:spLocks noGrp="1"/>
          </p:cNvSpPr>
          <p:nvPr>
            <p:ph idx="1"/>
          </p:nvPr>
        </p:nvSpPr>
        <p:spPr>
          <a:xfrm>
            <a:off x="457200" y="1279525"/>
            <a:ext cx="8229600" cy="1387475"/>
          </a:xfrm>
        </p:spPr>
        <p:txBody>
          <a:bodyPr/>
          <a:lstStyle/>
          <a:p>
            <a:pPr eaLnBrk="1" hangingPunct="1"/>
            <a:r>
              <a:rPr lang="en-US" b="1" smtClean="0"/>
              <a:t>Red Meat and Poultry Production</a:t>
            </a:r>
          </a:p>
          <a:p>
            <a:pPr lvl="1" eaLnBrk="1" hangingPunct="1"/>
            <a:r>
              <a:rPr lang="en-US" smtClean="0"/>
              <a:t>Pork, chicken, and beef produce 89% of the world’s meat supplies.</a:t>
            </a:r>
          </a:p>
        </p:txBody>
      </p:sp>
      <p:grpSp>
        <p:nvGrpSpPr>
          <p:cNvPr id="9" name="Group 8"/>
          <p:cNvGrpSpPr>
            <a:grpSpLocks/>
          </p:cNvGrpSpPr>
          <p:nvPr/>
        </p:nvGrpSpPr>
        <p:grpSpPr bwMode="auto">
          <a:xfrm>
            <a:off x="4751388" y="2286000"/>
            <a:ext cx="4014787" cy="4079875"/>
            <a:chOff x="4751538" y="2286000"/>
            <a:chExt cx="4014216" cy="4079796"/>
          </a:xfrm>
        </p:grpSpPr>
        <p:sp>
          <p:nvSpPr>
            <p:cNvPr id="19461" name="TextBox 6"/>
            <p:cNvSpPr txBox="1">
              <a:spLocks noChangeArrowheads="1"/>
            </p:cNvSpPr>
            <p:nvPr/>
          </p:nvSpPr>
          <p:spPr bwMode="auto">
            <a:xfrm>
              <a:off x="4751538" y="5257800"/>
              <a:ext cx="4011462" cy="1107996"/>
            </a:xfrm>
            <a:prstGeom prst="rect">
              <a:avLst/>
            </a:prstGeom>
            <a:noFill/>
            <a:ln w="9525">
              <a:noFill/>
              <a:miter lim="800000"/>
              <a:headEnd/>
              <a:tailEnd/>
            </a:ln>
          </p:spPr>
          <p:txBody>
            <a:bodyPr>
              <a:spAutoFit/>
            </a:bodyPr>
            <a:lstStyle/>
            <a:p>
              <a:r>
                <a:rPr lang="en-US" b="1"/>
                <a:t>Figure 2-3</a:t>
              </a:r>
              <a:endParaRPr lang="en-US"/>
            </a:p>
            <a:p>
              <a:r>
                <a:rPr lang="en-US" i="1"/>
                <a:t>Relative contribution of the major meat species to world meat supplies. </a:t>
              </a:r>
              <a:r>
                <a:rPr lang="en-US" sz="1200"/>
                <a:t>(Source: FAO, 2011.)</a:t>
              </a:r>
            </a:p>
          </p:txBody>
        </p:sp>
        <p:grpSp>
          <p:nvGrpSpPr>
            <p:cNvPr id="19462" name="Group 3"/>
            <p:cNvGrpSpPr>
              <a:grpSpLocks/>
            </p:cNvGrpSpPr>
            <p:nvPr/>
          </p:nvGrpSpPr>
          <p:grpSpPr bwMode="auto">
            <a:xfrm>
              <a:off x="4751538" y="2286000"/>
              <a:ext cx="4014216" cy="3048000"/>
              <a:chOff x="4852416" y="2362200"/>
              <a:chExt cx="4014216" cy="3048000"/>
            </a:xfrm>
          </p:grpSpPr>
          <p:sp>
            <p:nvSpPr>
              <p:cNvPr id="8" name="Rectangle 7"/>
              <p:cNvSpPr/>
              <p:nvPr/>
            </p:nvSpPr>
            <p:spPr>
              <a:xfrm>
                <a:off x="4852416" y="2362200"/>
                <a:ext cx="4014216" cy="30479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9464" name="Picture 2" descr="ftp://chet047:p1FQVJ@chetftp.pearsoned.com/Damron/Damron%20-%20JPEGs/JPG/M02/IMAGES-FINAL_M02/Fig_2-3.jpg"/>
              <p:cNvPicPr>
                <a:picLocks noChangeAspect="1" noChangeArrowheads="1"/>
              </p:cNvPicPr>
              <p:nvPr/>
            </p:nvPicPr>
            <p:blipFill>
              <a:blip r:embed="rId2"/>
              <a:srcRect/>
              <a:stretch>
                <a:fillRect/>
              </a:stretch>
            </p:blipFill>
            <p:spPr bwMode="auto">
              <a:xfrm>
                <a:off x="4907280" y="2408464"/>
                <a:ext cx="3931920" cy="2925536"/>
              </a:xfrm>
              <a:prstGeom prst="rect">
                <a:avLst/>
              </a:prstGeom>
              <a:noFill/>
              <a:ln w="9525">
                <a:noFill/>
                <a:miter lim="800000"/>
                <a:headEnd/>
                <a:tailEnd/>
              </a:ln>
            </p:spPr>
          </p:pic>
        </p:grpSp>
      </p:grpSp>
      <p:sp>
        <p:nvSpPr>
          <p:cNvPr id="11" name="Content Placeholder 2"/>
          <p:cNvSpPr txBox="1">
            <a:spLocks/>
          </p:cNvSpPr>
          <p:nvPr/>
        </p:nvSpPr>
        <p:spPr bwMode="auto">
          <a:xfrm>
            <a:off x="457200" y="2651125"/>
            <a:ext cx="4294188" cy="1387475"/>
          </a:xfrm>
          <a:prstGeom prst="rect">
            <a:avLst/>
          </a:prstGeom>
          <a:noFill/>
          <a:ln w="9525">
            <a:noFill/>
            <a:miter lim="800000"/>
            <a:headEnd/>
            <a:tailEnd/>
          </a:ln>
        </p:spPr>
        <p:txBody>
          <a:bodyPr/>
          <a:lstStyle/>
          <a:p>
            <a:pPr marL="742950" lvl="1" indent="-285750">
              <a:spcBef>
                <a:spcPct val="20000"/>
              </a:spcBef>
              <a:buFontTx/>
              <a:buChar char="–"/>
            </a:pPr>
            <a:r>
              <a:rPr lang="en-US" sz="2500"/>
              <a:t>The pig is the most important meat source, producing 38% of the world’s meat.</a:t>
            </a:r>
          </a:p>
          <a:p>
            <a:pPr marL="742950" lvl="1" indent="-285750">
              <a:spcBef>
                <a:spcPct val="20000"/>
              </a:spcBef>
              <a:buFontTx/>
              <a:buChar char="–"/>
            </a:pPr>
            <a:r>
              <a:rPr lang="en-US" sz="2500"/>
              <a:t>Pork production is increasing at the rate of approximately 1-2% per year.</a:t>
            </a:r>
          </a:p>
          <a:p>
            <a:pPr marL="742950" lvl="1" indent="-285750">
              <a:spcBef>
                <a:spcPct val="20000"/>
              </a:spcBef>
              <a:buFontTx/>
              <a:buChar char="–"/>
            </a:pPr>
            <a:endParaRPr lang="en-US" sz="2500"/>
          </a:p>
          <a:p>
            <a:pPr marL="742950" lvl="1" indent="-285750">
              <a:spcBef>
                <a:spcPct val="20000"/>
              </a:spcBef>
              <a:buFontTx/>
              <a:buChar char="–"/>
            </a:pPr>
            <a:endParaRPr lang="en-US" sz="2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up)">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up)">
                                      <p:cBhvr>
                                        <p:cTn id="1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The Food Uses of Agricultural Animals</a:t>
            </a:r>
          </a:p>
        </p:txBody>
      </p:sp>
      <p:sp>
        <p:nvSpPr>
          <p:cNvPr id="20482" name="Content Placeholder 2"/>
          <p:cNvSpPr>
            <a:spLocks noGrp="1"/>
          </p:cNvSpPr>
          <p:nvPr>
            <p:ph idx="1"/>
          </p:nvPr>
        </p:nvSpPr>
        <p:spPr>
          <a:xfrm>
            <a:off x="457200" y="1279525"/>
            <a:ext cx="8229600" cy="1387475"/>
          </a:xfrm>
        </p:spPr>
        <p:txBody>
          <a:bodyPr/>
          <a:lstStyle/>
          <a:p>
            <a:pPr eaLnBrk="1" hangingPunct="1"/>
            <a:r>
              <a:rPr lang="en-US" b="1" smtClean="0"/>
              <a:t>Red Meat and Poultry Production</a:t>
            </a:r>
          </a:p>
          <a:p>
            <a:pPr lvl="1" eaLnBrk="1" hangingPunct="1"/>
            <a:r>
              <a:rPr lang="en-US" smtClean="0"/>
              <a:t>Chicken is the second most important meat source, supplying 28% of the world’s meat.</a:t>
            </a:r>
          </a:p>
          <a:p>
            <a:pPr lvl="1" eaLnBrk="1" hangingPunct="1"/>
            <a:endParaRPr lang="en-US" smtClean="0"/>
          </a:p>
        </p:txBody>
      </p:sp>
      <p:sp>
        <p:nvSpPr>
          <p:cNvPr id="11" name="Content Placeholder 2"/>
          <p:cNvSpPr txBox="1">
            <a:spLocks/>
          </p:cNvSpPr>
          <p:nvPr/>
        </p:nvSpPr>
        <p:spPr bwMode="auto">
          <a:xfrm>
            <a:off x="457200" y="2651125"/>
            <a:ext cx="4294188" cy="1387475"/>
          </a:xfrm>
          <a:prstGeom prst="rect">
            <a:avLst/>
          </a:prstGeom>
          <a:noFill/>
          <a:ln w="9525">
            <a:noFill/>
            <a:miter lim="800000"/>
            <a:headEnd/>
            <a:tailEnd/>
          </a:ln>
        </p:spPr>
        <p:txBody>
          <a:bodyPr/>
          <a:lstStyle/>
          <a:p>
            <a:pPr marL="742950" lvl="1" indent="-285750">
              <a:spcBef>
                <a:spcPct val="20000"/>
              </a:spcBef>
              <a:buFontTx/>
              <a:buChar char="–"/>
            </a:pPr>
            <a:r>
              <a:rPr lang="en-US" sz="2500"/>
              <a:t>Poultry meat production is growing the most rapidly at almost 3% per year, more than doubling since 1990.</a:t>
            </a:r>
          </a:p>
          <a:p>
            <a:pPr marL="742950" lvl="1" indent="-285750">
              <a:spcBef>
                <a:spcPct val="20000"/>
              </a:spcBef>
              <a:buFontTx/>
              <a:buChar char="–"/>
            </a:pPr>
            <a:r>
              <a:rPr lang="en-US" sz="2500"/>
              <a:t>Production from other meat-producing species is increasing  1-2% yearly.</a:t>
            </a:r>
          </a:p>
          <a:p>
            <a:pPr marL="742950" lvl="1" indent="-285750">
              <a:spcBef>
                <a:spcPct val="20000"/>
              </a:spcBef>
              <a:buFontTx/>
              <a:buChar char="–"/>
            </a:pPr>
            <a:endParaRPr lang="en-US" sz="2500"/>
          </a:p>
          <a:p>
            <a:pPr marL="742950" lvl="1" indent="-285750">
              <a:spcBef>
                <a:spcPct val="20000"/>
              </a:spcBef>
              <a:buFontTx/>
              <a:buChar char="–"/>
            </a:pPr>
            <a:endParaRPr lang="en-US" sz="2500"/>
          </a:p>
        </p:txBody>
      </p:sp>
      <p:grpSp>
        <p:nvGrpSpPr>
          <p:cNvPr id="20484" name="Group 4"/>
          <p:cNvGrpSpPr>
            <a:grpSpLocks/>
          </p:cNvGrpSpPr>
          <p:nvPr/>
        </p:nvGrpSpPr>
        <p:grpSpPr bwMode="auto">
          <a:xfrm>
            <a:off x="4751388" y="2686050"/>
            <a:ext cx="4014787" cy="3562350"/>
            <a:chOff x="4751538" y="2590800"/>
            <a:chExt cx="4014216" cy="3562529"/>
          </a:xfrm>
        </p:grpSpPr>
        <p:grpSp>
          <p:nvGrpSpPr>
            <p:cNvPr id="20485" name="Group 8"/>
            <p:cNvGrpSpPr>
              <a:grpSpLocks/>
            </p:cNvGrpSpPr>
            <p:nvPr/>
          </p:nvGrpSpPr>
          <p:grpSpPr bwMode="auto">
            <a:xfrm>
              <a:off x="4751538" y="2590800"/>
              <a:ext cx="4014216" cy="3562529"/>
              <a:chOff x="4751538" y="2590800"/>
              <a:chExt cx="4014216" cy="3562529"/>
            </a:xfrm>
          </p:grpSpPr>
          <p:sp>
            <p:nvSpPr>
              <p:cNvPr id="20487" name="TextBox 6"/>
              <p:cNvSpPr txBox="1">
                <a:spLocks noChangeArrowheads="1"/>
              </p:cNvSpPr>
              <p:nvPr/>
            </p:nvSpPr>
            <p:spPr bwMode="auto">
              <a:xfrm>
                <a:off x="4751538" y="4953000"/>
                <a:ext cx="4011462" cy="1200329"/>
              </a:xfrm>
              <a:prstGeom prst="rect">
                <a:avLst/>
              </a:prstGeom>
              <a:noFill/>
              <a:ln w="9525">
                <a:noFill/>
                <a:miter lim="800000"/>
                <a:headEnd/>
                <a:tailEnd/>
              </a:ln>
            </p:spPr>
            <p:txBody>
              <a:bodyPr>
                <a:spAutoFit/>
              </a:bodyPr>
              <a:lstStyle/>
              <a:p>
                <a:r>
                  <a:rPr lang="en-US" b="1"/>
                  <a:t>Figure 2-4</a:t>
                </a:r>
                <a:endParaRPr lang="en-US" i="1"/>
              </a:p>
              <a:p>
                <a:r>
                  <a:rPr lang="en-US" i="1"/>
                  <a:t>World poultry-meat production is increasing more rapidly than any other meat. </a:t>
                </a:r>
                <a:r>
                  <a:rPr lang="en-US" sz="1200"/>
                  <a:t>(Source: FAO, 2011.)</a:t>
                </a:r>
              </a:p>
            </p:txBody>
          </p:sp>
          <p:sp>
            <p:nvSpPr>
              <p:cNvPr id="8" name="Rectangle 7"/>
              <p:cNvSpPr/>
              <p:nvPr/>
            </p:nvSpPr>
            <p:spPr>
              <a:xfrm>
                <a:off x="4751538" y="2590800"/>
                <a:ext cx="4014216" cy="23623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0486" name="Picture 2" descr="ftp://chet047:p1FQVJ@chetftp.pearsoned.com/Damron/Damron%20-%20JPEGs/JPG/M02/IMAGES-FINAL_M02/Fig_2-4.jpg"/>
            <p:cNvPicPr>
              <a:picLocks noChangeAspect="1" noChangeArrowheads="1"/>
            </p:cNvPicPr>
            <p:nvPr/>
          </p:nvPicPr>
          <p:blipFill>
            <a:blip r:embed="rId2"/>
            <a:srcRect/>
            <a:stretch>
              <a:fillRect/>
            </a:stretch>
          </p:blipFill>
          <p:spPr bwMode="auto">
            <a:xfrm>
              <a:off x="4791309" y="2612014"/>
              <a:ext cx="3931920" cy="2264786"/>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The Food Uses of Agricultural Animals</a:t>
            </a:r>
          </a:p>
        </p:txBody>
      </p:sp>
      <p:sp>
        <p:nvSpPr>
          <p:cNvPr id="3" name="Content Placeholder 2"/>
          <p:cNvSpPr>
            <a:spLocks noGrp="1"/>
          </p:cNvSpPr>
          <p:nvPr>
            <p:ph idx="1"/>
          </p:nvPr>
        </p:nvSpPr>
        <p:spPr/>
        <p:txBody>
          <a:bodyPr/>
          <a:lstStyle/>
          <a:p>
            <a:pPr eaLnBrk="1" hangingPunct="1"/>
            <a:r>
              <a:rPr lang="en-US" b="1" smtClean="0"/>
              <a:t>Red Meat and Poultry Production</a:t>
            </a:r>
          </a:p>
          <a:p>
            <a:pPr lvl="1" eaLnBrk="1" hangingPunct="1"/>
            <a:endParaRPr lang="en-US" smtClean="0"/>
          </a:p>
          <a:p>
            <a:pPr lvl="1" eaLnBrk="1" hangingPunct="1"/>
            <a:r>
              <a:rPr lang="en-US" smtClean="0"/>
              <a:t>Economic development in many countries has increased incomes, thus providing the economic means to a better diet for more people.</a:t>
            </a:r>
          </a:p>
          <a:p>
            <a:pPr lvl="1" eaLnBrk="1" hangingPunct="1"/>
            <a:endParaRPr lang="en-US" smtClean="0"/>
          </a:p>
          <a:p>
            <a:pPr lvl="1" eaLnBrk="1" hangingPunct="1"/>
            <a:r>
              <a:rPr lang="en-US" smtClean="0"/>
              <a:t>Invariably, people demonstrate their willingness to purchase more meat for their diets as soon as they are able to afford it.</a:t>
            </a:r>
          </a:p>
          <a:p>
            <a:pPr lvl="1" eaLnBrk="1" hangingPunct="1"/>
            <a:endParaRPr lang="en-US" smtClean="0"/>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up)">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ENERIC-01-blu">
  <a:themeElements>
    <a:clrScheme name="GENERIC-01-b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IC-01-bl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IC-01-b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IC-01-b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IC-01-b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IC-01-b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IC-01-b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IC-01-b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IC-01-bl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IC-01-b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IC-01-b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IC-01-b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IC-01-b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IC-01-b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358</TotalTime>
  <Words>2580</Words>
  <Application>Microsoft Office PowerPoint</Application>
  <PresentationFormat>On-screen Show (4:3)</PresentationFormat>
  <Paragraphs>313</Paragraphs>
  <Slides>45</Slides>
  <Notes>0</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45</vt:i4>
      </vt:variant>
    </vt:vector>
  </HeadingPairs>
  <TitlesOfParts>
    <vt:vector size="50" baseType="lpstr">
      <vt:lpstr>Arial</vt:lpstr>
      <vt:lpstr>Calibri</vt:lpstr>
      <vt:lpstr>ＭＳ Ｐゴシック</vt:lpstr>
      <vt:lpstr>GENERIC-01-blu</vt:lpstr>
      <vt:lpstr>GENERIC-01-blu</vt:lpstr>
      <vt:lpstr>The Value of Animals to Humanity</vt:lpstr>
      <vt:lpstr>Learning Objectives</vt:lpstr>
      <vt:lpstr>Introduction</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Food Uses of Agricultural Animals</vt:lpstr>
      <vt:lpstr>The Nonfood Uses of Agricultural Animals</vt:lpstr>
      <vt:lpstr>The 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Animals</vt:lpstr>
      <vt:lpstr>The Nonfood Uses of Agricultural Lands</vt:lpstr>
      <vt:lpstr>The Nonfood Uses of Agricultural Animals</vt:lpstr>
      <vt:lpstr>Summary and Conclusion</vt:lpstr>
    </vt:vector>
  </TitlesOfParts>
  <Company>Austin Peay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Animals to Humanity</dc:title>
  <dc:creator>APSU</dc:creator>
  <cp:lastModifiedBy>Lara Dimmick</cp:lastModifiedBy>
  <cp:revision>76</cp:revision>
  <dcterms:created xsi:type="dcterms:W3CDTF">2012-05-31T20:45:48Z</dcterms:created>
  <dcterms:modified xsi:type="dcterms:W3CDTF">2012-07-09T13:22:10Z</dcterms:modified>
</cp:coreProperties>
</file>