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70" r:id="rId13"/>
    <p:sldId id="269" r:id="rId14"/>
    <p:sldId id="271" r:id="rId15"/>
    <p:sldId id="272" r:id="rId16"/>
    <p:sldId id="273" r:id="rId17"/>
    <p:sldId id="274" r:id="rId18"/>
    <p:sldId id="275" r:id="rId19"/>
    <p:sldId id="276" r:id="rId20"/>
    <p:sldId id="277" r:id="rId21"/>
    <p:sldId id="278" r:id="rId22"/>
    <p:sldId id="279" r:id="rId23"/>
    <p:sldId id="280" r:id="rId24"/>
    <p:sldId id="289" r:id="rId25"/>
    <p:sldId id="281" r:id="rId26"/>
    <p:sldId id="282" r:id="rId27"/>
    <p:sldId id="290" r:id="rId28"/>
    <p:sldId id="283" r:id="rId29"/>
    <p:sldId id="284" r:id="rId30"/>
    <p:sldId id="286" r:id="rId31"/>
    <p:sldId id="287" r:id="rId32"/>
    <p:sldId id="285" r:id="rId33"/>
    <p:sldId id="288" r:id="rId34"/>
    <p:sldId id="292" r:id="rId35"/>
    <p:sldId id="291" r:id="rId36"/>
    <p:sldId id="293"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7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rgb-blu"/>
          <p:cNvPicPr>
            <a:picLocks noChangeAspect="1" noChangeArrowheads="1"/>
          </p:cNvPicPr>
          <p:nvPr/>
        </p:nvPicPr>
        <p:blipFill>
          <a:blip r:embed="rId2"/>
          <a:srcRect/>
          <a:stretch>
            <a:fillRect/>
          </a:stretch>
        </p:blipFill>
        <p:spPr bwMode="auto">
          <a:xfrm>
            <a:off x="0" y="6291263"/>
            <a:ext cx="9144000" cy="5667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wrap="square" tIns="45720" bIns="45720"/>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547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9547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4038600"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80AA"/>
            </a:gs>
          </a:gsLst>
          <a:lin ang="5400000" scaled="1"/>
        </a:gradFill>
        <a:effectLst/>
      </p:bgPr>
    </p:bg>
    <p:spTree>
      <p:nvGrpSpPr>
        <p:cNvPr id="1" name=""/>
        <p:cNvGrpSpPr/>
        <p:nvPr/>
      </p:nvGrpSpPr>
      <p:grpSpPr>
        <a:xfrm>
          <a:off x="0" y="0"/>
          <a:ext cx="0" cy="0"/>
          <a:chOff x="0" y="0"/>
          <a:chExt cx="0" cy="0"/>
        </a:xfrm>
      </p:grpSpPr>
      <p:pic>
        <p:nvPicPr>
          <p:cNvPr id="1026" name="Picture 13" descr="rgb-blu2"/>
          <p:cNvPicPr>
            <a:picLocks noChangeAspect="1" noChangeArrowheads="1"/>
          </p:cNvPicPr>
          <p:nvPr/>
        </p:nvPicPr>
        <p:blipFill>
          <a:blip r:embed="rId13"/>
          <a:srcRect/>
          <a:stretch>
            <a:fillRect/>
          </a:stretch>
        </p:blipFill>
        <p:spPr bwMode="auto">
          <a:xfrm>
            <a:off x="0" y="6297613"/>
            <a:ext cx="9144000" cy="566737"/>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14375"/>
          </a:xfrm>
          <a:prstGeom prst="rect">
            <a:avLst/>
          </a:prstGeom>
          <a:noFill/>
          <a:ln w="9525">
            <a:noFill/>
            <a:miter lim="800000"/>
            <a:headEnd/>
            <a:tailEnd/>
          </a:ln>
        </p:spPr>
        <p:txBody>
          <a:bodyPr vert="horz" wrap="none" lIns="91440" tIns="91440" rIns="91440" bIns="9144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279525"/>
            <a:ext cx="8229600" cy="494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4" name="Text Box 10"/>
          <p:cNvSpPr txBox="1">
            <a:spLocks noChangeArrowheads="1"/>
          </p:cNvSpPr>
          <p:nvPr/>
        </p:nvSpPr>
        <p:spPr bwMode="auto">
          <a:xfrm>
            <a:off x="152400" y="6350000"/>
            <a:ext cx="4114800" cy="487363"/>
          </a:xfrm>
          <a:prstGeom prst="rect">
            <a:avLst/>
          </a:prstGeom>
          <a:noFill/>
          <a:ln>
            <a:noFill/>
          </a:ln>
          <a:effectLst/>
          <a:extLst>
            <a:ext uri="{909E8E84-426E-40DD-AFC4-6F175D3DCCD1}"/>
            <a:ext uri="{91240B29-F687-4F45-9708-019B960494DF}"/>
            <a:ext uri="{AF507438-7753-43E0-B8FC-AC1667EBCBE1}"/>
          </a:extLst>
        </p:spPr>
        <p:txBody>
          <a:bodyPr>
            <a:spAutoFit/>
          </a:bodyPr>
          <a:lstStyle/>
          <a:p>
            <a:pPr eaLnBrk="0" hangingPunct="0">
              <a:defRPr/>
            </a:pPr>
            <a:r>
              <a:rPr lang="en-US" sz="1400" dirty="0">
                <a:solidFill>
                  <a:srgbClr val="FFFFFF"/>
                </a:solidFill>
                <a:latin typeface="+mn-lt"/>
              </a:rPr>
              <a:t>Introduction to Animal Science, 5e</a:t>
            </a:r>
          </a:p>
          <a:p>
            <a:pPr eaLnBrk="0" hangingPunct="0">
              <a:defRPr/>
            </a:pPr>
            <a:r>
              <a:rPr lang="en-US" sz="1200" i="1" dirty="0">
                <a:solidFill>
                  <a:srgbClr val="FFFFFF"/>
                </a:solidFill>
                <a:latin typeface="+mn-lt"/>
              </a:rPr>
              <a:t>W. Stephen Damron</a:t>
            </a:r>
            <a:endParaRPr lang="en-US" sz="1200" i="1" dirty="0">
              <a:solidFill>
                <a:srgbClr val="FFFFFF"/>
              </a:solidFill>
              <a:latin typeface="+mn-lt"/>
              <a:ea typeface="ＭＳ Ｐゴシック" pitchFamily="34" charset="-128"/>
            </a:endParaRPr>
          </a:p>
        </p:txBody>
      </p:sp>
      <p:sp>
        <p:nvSpPr>
          <p:cNvPr id="1035" name="Text Box 11"/>
          <p:cNvSpPr txBox="1">
            <a:spLocks noChangeArrowheads="1"/>
          </p:cNvSpPr>
          <p:nvPr/>
        </p:nvSpPr>
        <p:spPr bwMode="auto">
          <a:xfrm>
            <a:off x="4619625" y="6353175"/>
            <a:ext cx="4448175" cy="457200"/>
          </a:xfrm>
          <a:prstGeom prst="rect">
            <a:avLst/>
          </a:prstGeom>
          <a:noFill/>
          <a:ln>
            <a:noFill/>
          </a:ln>
          <a:effectLst/>
          <a:extLst>
            <a:ext uri="{909E8E84-426E-40DD-AFC4-6F175D3DCCD1}"/>
            <a:ext uri="{91240B29-F687-4F45-9708-019B960494DF}"/>
            <a:ext uri="{AF507438-7753-43E0-B8FC-AC1667EBCBE1}"/>
          </a:extLst>
        </p:spPr>
        <p:txBody>
          <a:bodyPr>
            <a:spAutoFit/>
          </a:bodyPr>
          <a:lstStyle/>
          <a:p>
            <a:pPr algn="r" eaLnBrk="0" hangingPunct="0">
              <a:defRPr/>
            </a:pPr>
            <a:r>
              <a:rPr lang="en-US" sz="1200" dirty="0">
                <a:solidFill>
                  <a:srgbClr val="FFFFFF"/>
                </a:solidFill>
                <a:latin typeface="+mn-lt"/>
                <a:ea typeface="ＭＳ Ｐゴシック" pitchFamily="34" charset="-128"/>
              </a:rPr>
              <a:t>© 2013 by Pearson Higher Education, Inc</a:t>
            </a:r>
            <a:br>
              <a:rPr lang="en-US" sz="1200" dirty="0">
                <a:solidFill>
                  <a:srgbClr val="FFFFFF"/>
                </a:solidFill>
                <a:latin typeface="+mn-lt"/>
                <a:ea typeface="ＭＳ Ｐゴシック" pitchFamily="34" charset="-128"/>
              </a:rPr>
            </a:br>
            <a:r>
              <a:rPr lang="en-US" sz="1200" dirty="0">
                <a:solidFill>
                  <a:srgbClr val="FFFFFF"/>
                </a:solidFill>
                <a:latin typeface="+mn-lt"/>
                <a:ea typeface="ＭＳ Ｐゴシック" pitchFamily="34" charset="-128"/>
              </a:rPr>
              <a:t>Upper Saddle River, New Jersey 07458 • All Rights Reserved</a:t>
            </a: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iming>
    <p:tnLst>
      <p:par>
        <p:cTn id="1" dur="indefinite" restart="never" nodeType="tmRoot"/>
      </p:par>
    </p:tnLst>
  </p:timing>
  <p:txStyles>
    <p:titleStyle>
      <a:lvl1pPr algn="ctr" rtl="0" eaLnBrk="0" fontAlgn="base" hangingPunct="0">
        <a:spcBef>
          <a:spcPct val="0"/>
        </a:spcBef>
        <a:spcAft>
          <a:spcPct val="0"/>
        </a:spcAft>
        <a:defRPr sz="3500" b="1">
          <a:solidFill>
            <a:schemeClr val="tx2"/>
          </a:solidFill>
          <a:latin typeface="+mj-lt"/>
          <a:ea typeface="+mj-ea"/>
          <a:cs typeface="+mj-cs"/>
        </a:defRPr>
      </a:lvl1pPr>
      <a:lvl2pPr algn="ctr" rtl="0" eaLnBrk="0" fontAlgn="base" hangingPunct="0">
        <a:spcBef>
          <a:spcPct val="0"/>
        </a:spcBef>
        <a:spcAft>
          <a:spcPct val="0"/>
        </a:spcAft>
        <a:defRPr sz="3500" b="1">
          <a:solidFill>
            <a:schemeClr val="tx2"/>
          </a:solidFill>
          <a:latin typeface="Arial" charset="0"/>
        </a:defRPr>
      </a:lvl2pPr>
      <a:lvl3pPr algn="ctr" rtl="0" eaLnBrk="0" fontAlgn="base" hangingPunct="0">
        <a:spcBef>
          <a:spcPct val="0"/>
        </a:spcBef>
        <a:spcAft>
          <a:spcPct val="0"/>
        </a:spcAft>
        <a:defRPr sz="3500" b="1">
          <a:solidFill>
            <a:schemeClr val="tx2"/>
          </a:solidFill>
          <a:latin typeface="Arial" charset="0"/>
        </a:defRPr>
      </a:lvl3pPr>
      <a:lvl4pPr algn="ctr" rtl="0" eaLnBrk="0" fontAlgn="base" hangingPunct="0">
        <a:spcBef>
          <a:spcPct val="0"/>
        </a:spcBef>
        <a:spcAft>
          <a:spcPct val="0"/>
        </a:spcAft>
        <a:defRPr sz="3500" b="1">
          <a:solidFill>
            <a:schemeClr val="tx2"/>
          </a:solidFill>
          <a:latin typeface="Arial" charset="0"/>
        </a:defRPr>
      </a:lvl4pPr>
      <a:lvl5pPr algn="ctr" rtl="0" eaLnBrk="0" fontAlgn="base" hangingPunct="0">
        <a:spcBef>
          <a:spcPct val="0"/>
        </a:spcBef>
        <a:spcAft>
          <a:spcPct val="0"/>
        </a:spcAft>
        <a:defRPr sz="3500" b="1">
          <a:solidFill>
            <a:schemeClr val="tx2"/>
          </a:solidFill>
          <a:latin typeface="Arial" charset="0"/>
        </a:defRPr>
      </a:lvl5pPr>
      <a:lvl6pPr marL="457200" algn="ctr" rtl="0" fontAlgn="base">
        <a:spcBef>
          <a:spcPct val="0"/>
        </a:spcBef>
        <a:spcAft>
          <a:spcPct val="0"/>
        </a:spcAft>
        <a:defRPr sz="3500" b="1">
          <a:solidFill>
            <a:schemeClr val="tx2"/>
          </a:solidFill>
          <a:latin typeface="Arial" charset="0"/>
        </a:defRPr>
      </a:lvl6pPr>
      <a:lvl7pPr marL="914400" algn="ctr" rtl="0" fontAlgn="base">
        <a:spcBef>
          <a:spcPct val="0"/>
        </a:spcBef>
        <a:spcAft>
          <a:spcPct val="0"/>
        </a:spcAft>
        <a:defRPr sz="3500" b="1">
          <a:solidFill>
            <a:schemeClr val="tx2"/>
          </a:solidFill>
          <a:latin typeface="Arial" charset="0"/>
        </a:defRPr>
      </a:lvl7pPr>
      <a:lvl8pPr marL="1371600" algn="ctr" rtl="0" fontAlgn="base">
        <a:spcBef>
          <a:spcPct val="0"/>
        </a:spcBef>
        <a:spcAft>
          <a:spcPct val="0"/>
        </a:spcAft>
        <a:defRPr sz="3500" b="1">
          <a:solidFill>
            <a:schemeClr val="tx2"/>
          </a:solidFill>
          <a:latin typeface="Arial" charset="0"/>
        </a:defRPr>
      </a:lvl8pPr>
      <a:lvl9pPr marL="1828800" algn="ctr"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spcBef>
          <a:spcPct val="5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500">
          <a:solidFill>
            <a:schemeClr val="tx1"/>
          </a:solidFill>
          <a:latin typeface="+mn-lt"/>
        </a:defRPr>
      </a:lvl2pPr>
      <a:lvl3pPr marL="1143000" indent="-228600" algn="l" rtl="0" eaLnBrk="0" fontAlgn="base" hangingPunct="0">
        <a:spcBef>
          <a:spcPct val="10000"/>
        </a:spcBef>
        <a:spcAft>
          <a:spcPct val="0"/>
        </a:spcAft>
        <a:buChar char="•"/>
        <a:defRPr sz="23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0975" y="3008313"/>
            <a:ext cx="8782050" cy="966787"/>
          </a:xfrm>
        </p:spPr>
        <p:txBody>
          <a:bodyPr/>
          <a:lstStyle/>
          <a:p>
            <a:pPr eaLnBrk="1" hangingPunct="1">
              <a:defRPr/>
            </a:pPr>
            <a:r>
              <a:rPr lang="en-US" sz="2800" dirty="0" smtClean="0">
                <a:effectLst>
                  <a:outerShdw blurRad="38100" dist="38100" dir="2700000" algn="tl">
                    <a:srgbClr val="C0C0C0"/>
                  </a:outerShdw>
                </a:effectLst>
              </a:rPr>
              <a:t>Factors Affecting World Agricultural Structure</a:t>
            </a:r>
            <a:endParaRPr lang="en-US" sz="2800" dirty="0">
              <a:effectLst>
                <a:outerShdw blurRad="38100" dist="38100" dir="2700000" algn="tl">
                  <a:srgbClr val="C0C0C0"/>
                </a:outerShdw>
              </a:effectLst>
            </a:endParaRPr>
          </a:p>
        </p:txBody>
      </p:sp>
      <p:sp>
        <p:nvSpPr>
          <p:cNvPr id="4099" name="Rectangle 3"/>
          <p:cNvSpPr>
            <a:spLocks noGrp="1" noChangeArrowheads="1"/>
          </p:cNvSpPr>
          <p:nvPr>
            <p:ph type="subTitle" idx="1"/>
          </p:nvPr>
        </p:nvSpPr>
        <p:spPr>
          <a:xfrm>
            <a:off x="180975" y="3857625"/>
            <a:ext cx="8782050" cy="561975"/>
          </a:xfrm>
        </p:spPr>
        <p:txBody>
          <a:bodyPr/>
          <a:lstStyle/>
          <a:p>
            <a:pPr eaLnBrk="1" hangingPunct="1"/>
            <a:r>
              <a:rPr lang="en-US" sz="2500" smtClean="0"/>
              <a:t>Chapter 3</a:t>
            </a:r>
          </a:p>
        </p:txBody>
      </p:sp>
      <p:sp>
        <p:nvSpPr>
          <p:cNvPr id="4100" name="Rectangle 4"/>
          <p:cNvSpPr>
            <a:spLocks noChangeArrowheads="1"/>
          </p:cNvSpPr>
          <p:nvPr/>
        </p:nvSpPr>
        <p:spPr bwMode="auto">
          <a:xfrm>
            <a:off x="228600" y="2028825"/>
            <a:ext cx="8689975" cy="561975"/>
          </a:xfrm>
          <a:prstGeom prst="rect">
            <a:avLst/>
          </a:prstGeom>
          <a:noFill/>
          <a:ln w="9525">
            <a:noFill/>
            <a:miter lim="800000"/>
            <a:headEnd/>
            <a:tailEnd/>
          </a:ln>
        </p:spPr>
        <p:txBody>
          <a:bodyPr/>
          <a:lstStyle/>
          <a:p>
            <a:pPr algn="ctr">
              <a:spcBef>
                <a:spcPct val="50000"/>
              </a:spcBef>
            </a:pPr>
            <a:r>
              <a:rPr lang="en-US" sz="2500">
                <a:solidFill>
                  <a:srgbClr val="000000"/>
                </a:solidFill>
              </a:rPr>
              <a:t>W. Stephen Damron</a:t>
            </a:r>
          </a:p>
        </p:txBody>
      </p:sp>
      <p:sp>
        <p:nvSpPr>
          <p:cNvPr id="4103" name="Rectangle 7"/>
          <p:cNvSpPr>
            <a:spLocks noChangeArrowheads="1"/>
          </p:cNvSpPr>
          <p:nvPr/>
        </p:nvSpPr>
        <p:spPr bwMode="auto">
          <a:xfrm>
            <a:off x="180975" y="1019175"/>
            <a:ext cx="8753475" cy="966788"/>
          </a:xfrm>
          <a:prstGeom prst="rect">
            <a:avLst/>
          </a:prstGeom>
          <a:noFill/>
          <a:ln>
            <a:noFill/>
          </a:ln>
          <a:effectLst/>
          <a:extLst>
            <a:ext uri="{909E8E84-426E-40DD-AFC4-6F175D3DCCD1}"/>
            <a:ext uri="{91240B29-F687-4F45-9708-019B960494DF}"/>
            <a:ext uri="{AF507438-7753-43E0-B8FC-AC1667EBCBE1}"/>
          </a:extLst>
        </p:spPr>
        <p:txBody>
          <a:bodyPr anchor="ctr"/>
          <a:lstStyle/>
          <a:p>
            <a:pPr algn="ctr">
              <a:defRPr/>
            </a:pPr>
            <a:r>
              <a:rPr lang="en-US" sz="3500" b="1" dirty="0">
                <a:solidFill>
                  <a:srgbClr val="000000"/>
                </a:solidFill>
                <a:effectLst>
                  <a:outerShdw blurRad="38100" dist="38100" dir="2700000" algn="tl">
                    <a:srgbClr val="C0C0C0"/>
                  </a:outerShdw>
                </a:effectLst>
                <a:latin typeface="+mn-lt"/>
              </a:rPr>
              <a:t>Introduction to Animal Science:</a:t>
            </a:r>
          </a:p>
          <a:p>
            <a:pPr algn="ctr">
              <a:defRPr/>
            </a:pPr>
            <a:r>
              <a:rPr lang="en-US" sz="2400" b="1" dirty="0">
                <a:solidFill>
                  <a:srgbClr val="000000"/>
                </a:solidFill>
                <a:effectLst>
                  <a:outerShdw blurRad="38100" dist="38100" dir="2700000" algn="tl">
                    <a:srgbClr val="C0C0C0"/>
                  </a:outerShdw>
                </a:effectLst>
                <a:latin typeface="+mn-lt"/>
              </a:rPr>
              <a:t>Global, Biological, Social, and Industry Perspectives</a:t>
            </a:r>
            <a:endParaRPr lang="en-US" sz="2000" b="1" dirty="0">
              <a:solidFill>
                <a:srgbClr val="000000"/>
              </a:solidFill>
              <a:effectLst>
                <a:outerShdw blurRad="38100" dist="38100" dir="2700000" algn="tl">
                  <a:srgbClr val="C0C0C0"/>
                </a:outerShdw>
              </a:effectLst>
              <a:latin typeface="+mn-lt"/>
            </a:endParaRPr>
          </a:p>
        </p:txBody>
      </p:sp>
      <p:pic>
        <p:nvPicPr>
          <p:cNvPr id="13317" name="Picture 2"/>
          <p:cNvPicPr>
            <a:picLocks noChangeAspect="1" noChangeArrowheads="1"/>
          </p:cNvPicPr>
          <p:nvPr/>
        </p:nvPicPr>
        <p:blipFill>
          <a:blip r:embed="rId2"/>
          <a:srcRect/>
          <a:stretch>
            <a:fillRect/>
          </a:stretch>
        </p:blipFill>
        <p:spPr bwMode="auto">
          <a:xfrm>
            <a:off x="7696200" y="28575"/>
            <a:ext cx="1362075" cy="733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wipe(left)">
                                      <p:cBhvr>
                                        <p:cTn id="7" dur="1000"/>
                                        <p:tgtEl>
                                          <p:spTgt spid="4103">
                                            <p:txEl>
                                              <p:pRg st="0" end="0"/>
                                            </p:txEl>
                                          </p:spTgt>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103">
                                            <p:txEl>
                                              <p:pRg st="1" end="1"/>
                                            </p:txEl>
                                          </p:spTgt>
                                        </p:tgtEl>
                                        <p:attrNameLst>
                                          <p:attrName>style.visibility</p:attrName>
                                        </p:attrNameLst>
                                      </p:cBhvr>
                                      <p:to>
                                        <p:strVal val="visible"/>
                                      </p:to>
                                    </p:set>
                                    <p:animEffect transition="in" filter="wipe(left)">
                                      <p:cBhvr>
                                        <p:cTn id="11" dur="1000"/>
                                        <p:tgtEl>
                                          <p:spTgt spid="4103">
                                            <p:txEl>
                                              <p:pRg st="1" end="1"/>
                                            </p:txEl>
                                          </p:spTgt>
                                        </p:tgtEl>
                                      </p:cBhvr>
                                    </p:animEffect>
                                  </p:childTnLst>
                                </p:cTn>
                              </p:par>
                            </p:childTnLst>
                          </p:cTn>
                        </p:par>
                        <p:par>
                          <p:cTn id="12" fill="hold" nodeType="afterGroup">
                            <p:stCondLst>
                              <p:cond delay="2000"/>
                            </p:stCondLst>
                            <p:childTnLst>
                              <p:par>
                                <p:cTn id="13" presetID="22" presetClass="entr" presetSubtype="8" fill="hold" grpId="0" nodeType="afterEffect">
                                  <p:stCondLst>
                                    <p:cond delay="300"/>
                                  </p:stCondLst>
                                  <p:childTnLst>
                                    <p:set>
                                      <p:cBhvr>
                                        <p:cTn id="14" dur="1" fill="hold">
                                          <p:stCondLst>
                                            <p:cond delay="0"/>
                                          </p:stCondLst>
                                        </p:cTn>
                                        <p:tgtEl>
                                          <p:spTgt spid="4100"/>
                                        </p:tgtEl>
                                        <p:attrNameLst>
                                          <p:attrName>style.visibility</p:attrName>
                                        </p:attrNameLst>
                                      </p:cBhvr>
                                      <p:to>
                                        <p:strVal val="visible"/>
                                      </p:to>
                                    </p:set>
                                    <p:animEffect transition="in" filter="wipe(left)">
                                      <p:cBhvr>
                                        <p:cTn id="15" dur="1000"/>
                                        <p:tgtEl>
                                          <p:spTgt spid="4100"/>
                                        </p:tgtEl>
                                      </p:cBhvr>
                                    </p:animEffect>
                                  </p:childTnLst>
                                </p:cTn>
                              </p:par>
                            </p:childTnLst>
                          </p:cTn>
                        </p:par>
                        <p:par>
                          <p:cTn id="16" fill="hold" nodeType="afterGroup">
                            <p:stCondLst>
                              <p:cond delay="3300"/>
                            </p:stCondLst>
                            <p:childTnLst>
                              <p:par>
                                <p:cTn id="17" presetID="22" presetClass="entr" presetSubtype="8" fill="hold" grpId="0" nodeType="afterEffect">
                                  <p:stCondLst>
                                    <p:cond delay="300"/>
                                  </p:stCondLst>
                                  <p:childTnLst>
                                    <p:set>
                                      <p:cBhvr>
                                        <p:cTn id="18" dur="1" fill="hold">
                                          <p:stCondLst>
                                            <p:cond delay="0"/>
                                          </p:stCondLst>
                                        </p:cTn>
                                        <p:tgtEl>
                                          <p:spTgt spid="4098"/>
                                        </p:tgtEl>
                                        <p:attrNameLst>
                                          <p:attrName>style.visibility</p:attrName>
                                        </p:attrNameLst>
                                      </p:cBhvr>
                                      <p:to>
                                        <p:strVal val="visible"/>
                                      </p:to>
                                    </p:set>
                                    <p:animEffect transition="in" filter="wipe(left)">
                                      <p:cBhvr>
                                        <p:cTn id="19" dur="1000"/>
                                        <p:tgtEl>
                                          <p:spTgt spid="4098"/>
                                        </p:tgtEl>
                                      </p:cBhvr>
                                    </p:animEffect>
                                  </p:childTnLst>
                                </p:cTn>
                              </p:par>
                            </p:childTnLst>
                          </p:cTn>
                        </p:par>
                        <p:par>
                          <p:cTn id="20" fill="hold" nodeType="afterGroup">
                            <p:stCondLst>
                              <p:cond delay="4600"/>
                            </p:stCondLst>
                            <p:childTnLst>
                              <p:par>
                                <p:cTn id="21" presetID="22" presetClass="entr" presetSubtype="8" fill="hold" grpId="0" nodeType="afterEffect">
                                  <p:stCondLst>
                                    <p:cond delay="300"/>
                                  </p:stCondLst>
                                  <p:childTnLst>
                                    <p:set>
                                      <p:cBhvr>
                                        <p:cTn id="22" dur="1" fill="hold">
                                          <p:stCondLst>
                                            <p:cond delay="0"/>
                                          </p:stCondLst>
                                        </p:cTn>
                                        <p:tgtEl>
                                          <p:spTgt spid="4099">
                                            <p:txEl>
                                              <p:pRg st="0" end="0"/>
                                            </p:txEl>
                                          </p:spTgt>
                                        </p:tgtEl>
                                        <p:attrNameLst>
                                          <p:attrName>style.visibility</p:attrName>
                                        </p:attrNameLst>
                                      </p:cBhvr>
                                      <p:to>
                                        <p:strVal val="visible"/>
                                      </p:to>
                                    </p:set>
                                    <p:animEffect transition="in" filter="wipe(left)">
                                      <p:cBhvr>
                                        <p:cTn id="23" dur="1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defRPr/>
            </a:pPr>
            <a:r>
              <a:rPr lang="en-US" b="1" dirty="0" smtClean="0"/>
              <a:t>Nutritional Stresses</a:t>
            </a:r>
          </a:p>
          <a:p>
            <a:pPr lvl="1" eaLnBrk="1" hangingPunct="1">
              <a:defRPr/>
            </a:pPr>
            <a:r>
              <a:rPr lang="en-US" dirty="0" smtClean="0"/>
              <a:t>These are the stresses related to the quantity and quality of available feedstuffs and are usually determined by climatic conditions such as temperature and rainfall.</a:t>
            </a:r>
          </a:p>
          <a:p>
            <a:pPr lvl="1" eaLnBrk="1" hangingPunct="1">
              <a:defRPr/>
            </a:pPr>
            <a:endParaRPr lang="en-US" dirty="0"/>
          </a:p>
          <a:p>
            <a:pPr eaLnBrk="1" hangingPunct="1">
              <a:defRPr/>
            </a:pPr>
            <a:r>
              <a:rPr lang="en-US" b="1" dirty="0" smtClean="0"/>
              <a:t>Internal Stresses</a:t>
            </a:r>
          </a:p>
          <a:p>
            <a:pPr lvl="1" eaLnBrk="1" hangingPunct="1">
              <a:defRPr/>
            </a:pPr>
            <a:r>
              <a:rPr lang="en-US" dirty="0" smtClean="0"/>
              <a:t>These are the stresses that affect an individual animal by gaining entrance into the body; common internal stresses are </a:t>
            </a:r>
            <a:r>
              <a:rPr lang="en-US" b="1" dirty="0" smtClean="0"/>
              <a:t>pathogens</a:t>
            </a:r>
            <a:r>
              <a:rPr lang="en-US" dirty="0" smtClean="0"/>
              <a:t> and </a:t>
            </a:r>
            <a:r>
              <a:rPr lang="en-US" b="1" dirty="0" smtClean="0"/>
              <a:t>toxins.</a:t>
            </a:r>
            <a:endParaRPr lang="en-US" dirty="0" smtClean="0"/>
          </a:p>
          <a:p>
            <a:pPr marL="457200" lvl="1" indent="0" eaLnBrk="1" hangingPunct="1">
              <a:buFontTx/>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r>
              <a:rPr lang="en-US" b="1" smtClean="0"/>
              <a:t>Geographical Stresses</a:t>
            </a:r>
          </a:p>
          <a:p>
            <a:pPr lvl="1" eaLnBrk="1" hangingPunct="1"/>
            <a:r>
              <a:rPr lang="en-US" smtClean="0"/>
              <a:t>These are the nonclimatic stresses associated with a particular geographic location including altitude and the terrain.</a:t>
            </a:r>
          </a:p>
          <a:p>
            <a:pPr eaLnBrk="1" hangingPunct="1"/>
            <a:endParaRPr lang="en-US" b="1" smtClean="0"/>
          </a:p>
          <a:p>
            <a:pPr eaLnBrk="1" hangingPunct="1"/>
            <a:r>
              <a:rPr lang="en-US" b="1" smtClean="0"/>
              <a:t>Social Stresses</a:t>
            </a:r>
          </a:p>
          <a:p>
            <a:pPr lvl="1" eaLnBrk="1" hangingPunct="1"/>
            <a:r>
              <a:rPr lang="en-US" smtClean="0"/>
              <a:t>These are stresses associated with the interactions of an animal with other animals including those within the same species; the most important social stresses are associated with humans.</a:t>
            </a:r>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Artificial Environments</a:t>
            </a:r>
          </a:p>
        </p:txBody>
      </p:sp>
      <p:sp>
        <p:nvSpPr>
          <p:cNvPr id="3" name="Content Placeholder 2"/>
          <p:cNvSpPr>
            <a:spLocks noGrp="1"/>
          </p:cNvSpPr>
          <p:nvPr>
            <p:ph idx="1"/>
          </p:nvPr>
        </p:nvSpPr>
        <p:spPr/>
        <p:txBody>
          <a:bodyPr/>
          <a:lstStyle/>
          <a:p>
            <a:pPr eaLnBrk="1" hangingPunct="1"/>
            <a:r>
              <a:rPr lang="en-US" smtClean="0"/>
              <a:t>Humans create artificial environments to make animals best serve us, and the specific nature of the artificial environment depends on the service demanded from the animals. </a:t>
            </a:r>
          </a:p>
          <a:p>
            <a:pPr eaLnBrk="1" hangingPunct="1"/>
            <a:endParaRPr lang="en-US" smtClean="0"/>
          </a:p>
          <a:p>
            <a:pPr eaLnBrk="1" hangingPunct="1"/>
            <a:r>
              <a:rPr lang="en-US" smtClean="0"/>
              <a:t>This service is usually the maximum production of some useful product such as food or body covering but can also include work, transportation, or religion.</a:t>
            </a:r>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Artificial Environments</a:t>
            </a:r>
          </a:p>
        </p:txBody>
      </p:sp>
      <p:sp>
        <p:nvSpPr>
          <p:cNvPr id="3" name="Content Placeholder 2"/>
          <p:cNvSpPr>
            <a:spLocks noGrp="1"/>
          </p:cNvSpPr>
          <p:nvPr>
            <p:ph idx="1"/>
          </p:nvPr>
        </p:nvSpPr>
        <p:spPr>
          <a:xfrm>
            <a:off x="457200" y="1279525"/>
            <a:ext cx="3686175" cy="4949825"/>
          </a:xfrm>
        </p:spPr>
        <p:txBody>
          <a:bodyPr anchor="ctr"/>
          <a:lstStyle/>
          <a:p>
            <a:pPr marL="0" indent="0" eaLnBrk="1" fontAlgn="auto" hangingPunct="1">
              <a:spcBef>
                <a:spcPts val="0"/>
              </a:spcBef>
              <a:spcAft>
                <a:spcPts val="0"/>
              </a:spcAft>
              <a:buFontTx/>
              <a:buNone/>
              <a:defRPr/>
            </a:pPr>
            <a:r>
              <a:rPr lang="en-US" sz="1800" b="1" kern="1200" dirty="0">
                <a:solidFill>
                  <a:srgbClr val="000000"/>
                </a:solidFill>
              </a:rPr>
              <a:t>Figure </a:t>
            </a:r>
            <a:r>
              <a:rPr lang="en-US" sz="1800" b="1" kern="1200" dirty="0" smtClean="0">
                <a:solidFill>
                  <a:srgbClr val="000000"/>
                </a:solidFill>
              </a:rPr>
              <a:t>3-5</a:t>
            </a:r>
          </a:p>
          <a:p>
            <a:pPr marL="0" indent="0" eaLnBrk="1" fontAlgn="auto" hangingPunct="1">
              <a:spcBef>
                <a:spcPts val="0"/>
              </a:spcBef>
              <a:spcAft>
                <a:spcPts val="0"/>
              </a:spcAft>
              <a:buFontTx/>
              <a:buNone/>
              <a:defRPr/>
            </a:pPr>
            <a:r>
              <a:rPr lang="en-US" sz="1800" i="1" kern="1200" dirty="0" smtClean="0">
                <a:solidFill>
                  <a:srgbClr val="000000"/>
                </a:solidFill>
              </a:rPr>
              <a:t>Artificial environments like this pig feeding facility are created to help coax optimum production of useful products from available resources.        </a:t>
            </a:r>
            <a:r>
              <a:rPr lang="en-US" sz="1200" kern="1200" dirty="0">
                <a:solidFill>
                  <a:srgbClr val="000000"/>
                </a:solidFill>
              </a:rPr>
              <a:t>(Photo courtesy of the </a:t>
            </a:r>
            <a:r>
              <a:rPr lang="en-US" sz="1200" kern="1200" dirty="0" smtClean="0">
                <a:solidFill>
                  <a:srgbClr val="000000"/>
                </a:solidFill>
              </a:rPr>
              <a:t>USDA-NRCS.)</a:t>
            </a:r>
            <a:endParaRPr lang="en-US" sz="1200" kern="1200" dirty="0">
              <a:solidFill>
                <a:srgbClr val="000000"/>
              </a:solidFill>
            </a:endParaRPr>
          </a:p>
        </p:txBody>
      </p:sp>
      <p:pic>
        <p:nvPicPr>
          <p:cNvPr id="25603" name="Picture 2" descr="ftp://chet047:p1FQVJ@chetftp.pearsoned.com/Damron/Damron%20-%20JPEGs/JPG/M03/IMAGES-FINAL_M03/Fig_3-5.jpg"/>
          <p:cNvPicPr>
            <a:picLocks noChangeAspect="1" noChangeArrowheads="1"/>
          </p:cNvPicPr>
          <p:nvPr/>
        </p:nvPicPr>
        <p:blipFill>
          <a:blip r:embed="rId2"/>
          <a:srcRect/>
          <a:stretch>
            <a:fillRect/>
          </a:stretch>
        </p:blipFill>
        <p:spPr bwMode="auto">
          <a:xfrm>
            <a:off x="4143375" y="1295400"/>
            <a:ext cx="4543425" cy="4937125"/>
          </a:xfrm>
          <a:prstGeom prst="rect">
            <a:avLst/>
          </a:prstGeom>
          <a:noFill/>
          <a:ln w="25400">
            <a:solidFill>
              <a:srgbClr val="86A7A4"/>
            </a:solidFill>
            <a:miter lim="800000"/>
            <a:headEnd/>
            <a:tailEnd/>
          </a:ln>
        </p:spPr>
      </p:pic>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t>Adaptive Changes</a:t>
            </a:r>
          </a:p>
        </p:txBody>
      </p:sp>
      <p:sp>
        <p:nvSpPr>
          <p:cNvPr id="3" name="Content Placeholder 2"/>
          <p:cNvSpPr>
            <a:spLocks noGrp="1"/>
          </p:cNvSpPr>
          <p:nvPr>
            <p:ph idx="1"/>
          </p:nvPr>
        </p:nvSpPr>
        <p:spPr/>
        <p:txBody>
          <a:bodyPr/>
          <a:lstStyle/>
          <a:p>
            <a:pPr eaLnBrk="1" hangingPunct="1"/>
            <a:r>
              <a:rPr lang="en-US" smtClean="0"/>
              <a:t>The adjustments (changes) that occur in individual animals adapt to specific environments are of three types:</a:t>
            </a:r>
          </a:p>
          <a:p>
            <a:pPr lvl="1" eaLnBrk="1" hangingPunct="1"/>
            <a:r>
              <a:rPr lang="en-US" b="1" smtClean="0"/>
              <a:t>Morphological </a:t>
            </a:r>
            <a:r>
              <a:rPr lang="en-US" smtClean="0"/>
              <a:t>or </a:t>
            </a:r>
            <a:r>
              <a:rPr lang="en-US" b="1" smtClean="0"/>
              <a:t>anatomical</a:t>
            </a:r>
            <a:r>
              <a:rPr lang="en-US" smtClean="0"/>
              <a:t> </a:t>
            </a:r>
            <a:r>
              <a:rPr lang="en-US" b="1" smtClean="0"/>
              <a:t>changes</a:t>
            </a:r>
            <a:r>
              <a:rPr lang="en-US" smtClean="0"/>
              <a:t> are changes in form and structure.</a:t>
            </a:r>
          </a:p>
          <a:p>
            <a:pPr lvl="1" eaLnBrk="1" hangingPunct="1"/>
            <a:endParaRPr lang="en-US" b="1" smtClean="0"/>
          </a:p>
          <a:p>
            <a:pPr lvl="1" eaLnBrk="1" hangingPunct="1"/>
            <a:r>
              <a:rPr lang="en-US" b="1" smtClean="0"/>
              <a:t>Physiological changes</a:t>
            </a:r>
            <a:r>
              <a:rPr lang="en-US" smtClean="0"/>
              <a:t> are primarily changes in the biochemistry of the body. </a:t>
            </a:r>
          </a:p>
          <a:p>
            <a:pPr lvl="1" eaLnBrk="1" hangingPunct="1"/>
            <a:endParaRPr lang="en-US" b="1" smtClean="0"/>
          </a:p>
          <a:p>
            <a:pPr lvl="1" eaLnBrk="1" hangingPunct="1"/>
            <a:r>
              <a:rPr lang="en-US" b="1" smtClean="0"/>
              <a:t>Behavioral changes</a:t>
            </a:r>
            <a:r>
              <a:rPr lang="en-US" smtClean="0"/>
              <a:t> can be genetically induced behaviors or learned responses to the environment.</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Adaptive Changes</a:t>
            </a:r>
          </a:p>
        </p:txBody>
      </p:sp>
      <p:pic>
        <p:nvPicPr>
          <p:cNvPr id="27650" name="Picture 2"/>
          <p:cNvPicPr>
            <a:picLocks noChangeAspect="1" noChangeArrowheads="1"/>
          </p:cNvPicPr>
          <p:nvPr/>
        </p:nvPicPr>
        <p:blipFill>
          <a:blip r:embed="rId2"/>
          <a:srcRect/>
          <a:stretch>
            <a:fillRect/>
          </a:stretch>
        </p:blipFill>
        <p:spPr bwMode="auto">
          <a:xfrm>
            <a:off x="3581400" y="2052638"/>
            <a:ext cx="5105400" cy="3403600"/>
          </a:xfrm>
          <a:prstGeom prst="rect">
            <a:avLst/>
          </a:prstGeom>
          <a:noFill/>
          <a:ln w="25400">
            <a:solidFill>
              <a:srgbClr val="86A7A4"/>
            </a:solidFill>
            <a:miter lim="800000"/>
            <a:headEnd/>
            <a:tailEnd/>
          </a:ln>
        </p:spPr>
      </p:pic>
      <p:sp>
        <p:nvSpPr>
          <p:cNvPr id="27651" name="Content Placeholder 2"/>
          <p:cNvSpPr txBox="1">
            <a:spLocks/>
          </p:cNvSpPr>
          <p:nvPr/>
        </p:nvSpPr>
        <p:spPr bwMode="auto">
          <a:xfrm>
            <a:off x="457200" y="1279525"/>
            <a:ext cx="3124200" cy="4949825"/>
          </a:xfrm>
          <a:prstGeom prst="rect">
            <a:avLst/>
          </a:prstGeom>
          <a:noFill/>
          <a:ln w="9525">
            <a:noFill/>
            <a:miter lim="800000"/>
            <a:headEnd/>
            <a:tailEnd/>
          </a:ln>
        </p:spPr>
        <p:txBody>
          <a:bodyPr anchor="ctr"/>
          <a:lstStyle/>
          <a:p>
            <a:r>
              <a:rPr lang="en-US" b="1">
                <a:solidFill>
                  <a:srgbClr val="000000"/>
                </a:solidFill>
              </a:rPr>
              <a:t>Figure 3-7</a:t>
            </a:r>
          </a:p>
          <a:p>
            <a:r>
              <a:rPr lang="en-US" i="1">
                <a:solidFill>
                  <a:srgbClr val="000000"/>
                </a:solidFill>
              </a:rPr>
              <a:t>The Boran cattle breed has adapted through anatomical changes such as pendulous ears and sheaths to dissipate heat, light coloring to reflect solar radiation, and special muscles under the skin that help to shake off parasites. Changes in its physiology help conserve water and nitrogen. Behavioral adaptations include modified grazing behaviors.</a:t>
            </a:r>
            <a:r>
              <a:rPr lang="en-US" sz="1200">
                <a:solidFill>
                  <a:srgbClr val="000000"/>
                </a:solidFill>
              </a:rPr>
              <a:t>(Photo courtesy of Keith Ramsey. Used with permission.)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Climatic Environments of the World</a:t>
            </a:r>
          </a:p>
        </p:txBody>
      </p:sp>
      <p:sp>
        <p:nvSpPr>
          <p:cNvPr id="3" name="Content Placeholder 2"/>
          <p:cNvSpPr>
            <a:spLocks noGrp="1"/>
          </p:cNvSpPr>
          <p:nvPr>
            <p:ph idx="1"/>
          </p:nvPr>
        </p:nvSpPr>
        <p:spPr/>
        <p:txBody>
          <a:bodyPr/>
          <a:lstStyle/>
          <a:p>
            <a:pPr eaLnBrk="1" hangingPunct="1"/>
            <a:r>
              <a:rPr lang="en-US" b="1" smtClean="0"/>
              <a:t>Tropical Climates</a:t>
            </a:r>
          </a:p>
          <a:p>
            <a:pPr lvl="1" eaLnBrk="1" hangingPunct="1"/>
            <a:r>
              <a:rPr lang="en-US" smtClean="0"/>
              <a:t>Tropical climates are located between the Tropic of Cancer and the Tropic of Capricorn.</a:t>
            </a:r>
          </a:p>
          <a:p>
            <a:pPr lvl="1" eaLnBrk="1" hangingPunct="1"/>
            <a:endParaRPr lang="en-US" smtClean="0"/>
          </a:p>
          <a:p>
            <a:pPr lvl="1" eaLnBrk="1" hangingPunct="1"/>
            <a:r>
              <a:rPr lang="en-US" smtClean="0"/>
              <a:t>The major climatic variation from season to season in the tropics is the amount and distribution of rainfall.</a:t>
            </a:r>
          </a:p>
          <a:p>
            <a:pPr lvl="1" eaLnBrk="1" hangingPunct="1"/>
            <a:endParaRPr lang="en-US" smtClean="0"/>
          </a:p>
          <a:p>
            <a:pPr lvl="1" eaLnBrk="1" hangingPunct="1"/>
            <a:r>
              <a:rPr lang="en-US" smtClean="0"/>
              <a:t>The tropical climates are classified into humid and subhumid areas based on the length of the rainy season.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Climatic Environments of the World</a:t>
            </a:r>
          </a:p>
        </p:txBody>
      </p:sp>
      <p:sp>
        <p:nvSpPr>
          <p:cNvPr id="3" name="Content Placeholder 2"/>
          <p:cNvSpPr>
            <a:spLocks noGrp="1"/>
          </p:cNvSpPr>
          <p:nvPr>
            <p:ph idx="1"/>
          </p:nvPr>
        </p:nvSpPr>
        <p:spPr/>
        <p:txBody>
          <a:bodyPr/>
          <a:lstStyle/>
          <a:p>
            <a:pPr eaLnBrk="1" hangingPunct="1"/>
            <a:r>
              <a:rPr lang="en-US" b="1" smtClean="0"/>
              <a:t>Tropical Climates</a:t>
            </a:r>
          </a:p>
          <a:p>
            <a:pPr lvl="1" eaLnBrk="1" hangingPunct="1"/>
            <a:r>
              <a:rPr lang="en-US" smtClean="0"/>
              <a:t>The humid tropics are covered in dense rain forests and are only slightly used for agriculture.</a:t>
            </a:r>
          </a:p>
          <a:p>
            <a:pPr lvl="2" eaLnBrk="1" hangingPunct="1"/>
            <a:r>
              <a:rPr lang="en-US" smtClean="0"/>
              <a:t>Major problems exist with any attempt to produce agricultural animals in these areas including:</a:t>
            </a:r>
          </a:p>
          <a:p>
            <a:pPr lvl="3" eaLnBrk="1" hangingPunct="1"/>
            <a:r>
              <a:rPr lang="en-US" smtClean="0"/>
              <a:t>extreme heat stress</a:t>
            </a:r>
          </a:p>
          <a:p>
            <a:pPr lvl="3" eaLnBrk="1" hangingPunct="1"/>
            <a:r>
              <a:rPr lang="en-US" smtClean="0"/>
              <a:t>and diseases and parasites.</a:t>
            </a:r>
          </a:p>
          <a:p>
            <a:pPr lvl="2" eaLnBrk="1" hangingPunct="1"/>
            <a:r>
              <a:rPr lang="en-US" smtClean="0"/>
              <a:t>Diseases and parasites make it difficult to introduce nonadapted animals to </a:t>
            </a:r>
            <a:r>
              <a:rPr lang="en-US" b="1" smtClean="0"/>
              <a:t>grade up</a:t>
            </a:r>
            <a:r>
              <a:rPr lang="en-US" smtClean="0"/>
              <a:t> local livestock.</a:t>
            </a:r>
          </a:p>
          <a:p>
            <a:pPr lvl="2" eaLnBrk="1" hangingPunct="1"/>
            <a:endParaRPr lang="en-US" smtClean="0"/>
          </a:p>
          <a:p>
            <a:pPr lvl="1" eaLnBrk="1" hangingPunct="1"/>
            <a:r>
              <a:rPr lang="en-US" smtClean="0"/>
              <a:t>The subhumid tropics are the major portions of the tropics used for agriculture.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Climatic Environments of the World</a:t>
            </a:r>
          </a:p>
        </p:txBody>
      </p:sp>
      <p:pic>
        <p:nvPicPr>
          <p:cNvPr id="30722" name="Picture 2"/>
          <p:cNvPicPr>
            <a:picLocks noChangeAspect="1" noChangeArrowheads="1"/>
          </p:cNvPicPr>
          <p:nvPr/>
        </p:nvPicPr>
        <p:blipFill>
          <a:blip r:embed="rId2"/>
          <a:srcRect/>
          <a:stretch>
            <a:fillRect/>
          </a:stretch>
        </p:blipFill>
        <p:spPr bwMode="auto">
          <a:xfrm>
            <a:off x="457200" y="1676400"/>
            <a:ext cx="8229600" cy="3443288"/>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Climatic Environments of the World</a:t>
            </a:r>
          </a:p>
        </p:txBody>
      </p:sp>
      <p:sp>
        <p:nvSpPr>
          <p:cNvPr id="3" name="Content Placeholder 2"/>
          <p:cNvSpPr>
            <a:spLocks noGrp="1"/>
          </p:cNvSpPr>
          <p:nvPr>
            <p:ph idx="1"/>
          </p:nvPr>
        </p:nvSpPr>
        <p:spPr/>
        <p:txBody>
          <a:bodyPr/>
          <a:lstStyle/>
          <a:p>
            <a:pPr eaLnBrk="1" hangingPunct="1"/>
            <a:r>
              <a:rPr lang="en-US" b="1" smtClean="0"/>
              <a:t>Deserts</a:t>
            </a:r>
          </a:p>
          <a:p>
            <a:pPr lvl="1" eaLnBrk="1" hangingPunct="1"/>
            <a:r>
              <a:rPr lang="en-US" smtClean="0"/>
              <a:t>Two major problems limit livestock production in the semiarid regions of the world. These problems are:</a:t>
            </a:r>
          </a:p>
          <a:p>
            <a:pPr lvl="2" eaLnBrk="1" hangingPunct="1"/>
            <a:r>
              <a:rPr lang="en-US" smtClean="0"/>
              <a:t>seasonal and limited rainfall;</a:t>
            </a:r>
          </a:p>
          <a:p>
            <a:pPr lvl="2" eaLnBrk="1" hangingPunct="1"/>
            <a:r>
              <a:rPr lang="en-US" smtClean="0"/>
              <a:t>and stress caused by the heat.</a:t>
            </a:r>
          </a:p>
          <a:p>
            <a:pPr lvl="1" eaLnBrk="1" hangingPunct="1"/>
            <a:endParaRPr lang="en-US" smtClean="0"/>
          </a:p>
          <a:p>
            <a:pPr lvl="1" eaLnBrk="1" hangingPunct="1"/>
            <a:r>
              <a:rPr lang="en-US" smtClean="0"/>
              <a:t>The semiarid tropics contain parasites and insects but not to the extent of the humid tropics.</a:t>
            </a:r>
          </a:p>
          <a:p>
            <a:pPr lvl="1" eaLnBrk="1" hangingPunct="1"/>
            <a:endParaRPr lang="en-US" smtClean="0"/>
          </a:p>
          <a:p>
            <a:pPr lvl="1" eaLnBrk="1" hangingPunct="1"/>
            <a:r>
              <a:rPr lang="en-US" smtClean="0"/>
              <a:t>Another problem in the drier areas of the world is high winds causing erosion in very dry, overgrazed areas and contributing to </a:t>
            </a:r>
            <a:r>
              <a:rPr lang="en-US" b="1" smtClean="0"/>
              <a:t>desertification</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Learning Objectives</a:t>
            </a:r>
          </a:p>
        </p:txBody>
      </p:sp>
      <p:sp>
        <p:nvSpPr>
          <p:cNvPr id="3" name="Content Placeholder 2"/>
          <p:cNvSpPr>
            <a:spLocks noGrp="1"/>
          </p:cNvSpPr>
          <p:nvPr>
            <p:ph idx="1"/>
          </p:nvPr>
        </p:nvSpPr>
        <p:spPr/>
        <p:txBody>
          <a:bodyPr/>
          <a:lstStyle/>
          <a:p>
            <a:pPr marL="0" indent="0" eaLnBrk="1" hangingPunct="1">
              <a:buFontTx/>
              <a:buNone/>
            </a:pPr>
            <a:r>
              <a:rPr lang="en-US" smtClean="0"/>
              <a:t>After studying this chapter, you should be able to:</a:t>
            </a:r>
          </a:p>
          <a:p>
            <a:pPr lvl="1" eaLnBrk="1" hangingPunct="1"/>
            <a:endParaRPr lang="en-US" sz="2000" smtClean="0"/>
          </a:p>
          <a:p>
            <a:pPr lvl="1" eaLnBrk="1" hangingPunct="1"/>
            <a:r>
              <a:rPr lang="en-US" sz="2000" smtClean="0"/>
              <a:t>explain the process of adaptation.</a:t>
            </a:r>
          </a:p>
          <a:p>
            <a:pPr lvl="1" eaLnBrk="1" hangingPunct="1"/>
            <a:r>
              <a:rPr lang="en-US" sz="2000" smtClean="0"/>
              <a:t>list the five major categories of environmental stressors and tell how animals react to them.</a:t>
            </a:r>
          </a:p>
          <a:p>
            <a:pPr lvl="1" eaLnBrk="1" hangingPunct="1"/>
            <a:r>
              <a:rPr lang="en-US" sz="2000" smtClean="0"/>
              <a:t>describe the climatic environments of the world.</a:t>
            </a:r>
          </a:p>
          <a:p>
            <a:pPr lvl="1" eaLnBrk="1" hangingPunct="1"/>
            <a:r>
              <a:rPr lang="en-US" sz="2000" smtClean="0"/>
              <a:t>summarize how climate and natural vegetation are tied together.</a:t>
            </a:r>
          </a:p>
          <a:p>
            <a:pPr lvl="1" eaLnBrk="1" hangingPunct="1"/>
            <a:r>
              <a:rPr lang="en-US" sz="2000" smtClean="0"/>
              <a:t>explain how social and cultural differences affect agriculture.</a:t>
            </a:r>
          </a:p>
          <a:p>
            <a:pPr lvl="1" eaLnBrk="1" hangingPunct="1"/>
            <a:r>
              <a:rPr lang="en-US" sz="2000" smtClean="0"/>
              <a:t>integrate information on levels of economic and agricultural development to explain how they are linked.</a:t>
            </a:r>
          </a:p>
          <a:p>
            <a:pPr lvl="1" eaLnBrk="1" hangingPunct="1"/>
            <a:endParaRPr lang="en-US" sz="240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up)">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up)">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Climatic Environments of the World</a:t>
            </a:r>
          </a:p>
        </p:txBody>
      </p:sp>
      <p:sp>
        <p:nvSpPr>
          <p:cNvPr id="3" name="Content Placeholder 2"/>
          <p:cNvSpPr>
            <a:spLocks noGrp="1"/>
          </p:cNvSpPr>
          <p:nvPr>
            <p:ph idx="1"/>
          </p:nvPr>
        </p:nvSpPr>
        <p:spPr/>
        <p:txBody>
          <a:bodyPr/>
          <a:lstStyle/>
          <a:p>
            <a:pPr eaLnBrk="1" hangingPunct="1"/>
            <a:r>
              <a:rPr lang="en-US" b="1" smtClean="0"/>
              <a:t>Cold Environments</a:t>
            </a:r>
          </a:p>
          <a:p>
            <a:pPr lvl="1" eaLnBrk="1" hangingPunct="1"/>
            <a:r>
              <a:rPr lang="en-US" smtClean="0"/>
              <a:t>In the world’s cold climates, livestock production is hampered by cold stress and food availability.</a:t>
            </a:r>
          </a:p>
          <a:p>
            <a:pPr lvl="1" eaLnBrk="1" hangingPunct="1"/>
            <a:endParaRPr lang="en-US" b="1" smtClean="0"/>
          </a:p>
          <a:p>
            <a:pPr eaLnBrk="1" hangingPunct="1"/>
            <a:r>
              <a:rPr lang="en-US" b="1" smtClean="0"/>
              <a:t>Temperate Climates</a:t>
            </a:r>
          </a:p>
          <a:p>
            <a:pPr lvl="1" eaLnBrk="1" hangingPunct="1"/>
            <a:r>
              <a:rPr lang="en-US" smtClean="0"/>
              <a:t>The world’s temperate environments are the most productive agricultural regions of the world.</a:t>
            </a:r>
          </a:p>
          <a:p>
            <a:pPr lvl="1" eaLnBrk="1" hangingPunct="1"/>
            <a:endParaRPr lang="en-US" smtClean="0"/>
          </a:p>
          <a:p>
            <a:pPr lvl="1" eaLnBrk="1" hangingPunct="1"/>
            <a:r>
              <a:rPr lang="en-US" smtClean="0"/>
              <a:t>All developed countries have a temperate climate in at least part of their boundary.</a:t>
            </a:r>
          </a:p>
          <a:p>
            <a:pPr lvl="1" eaLnBrk="1" hangingPunct="1"/>
            <a:endParaRPr lang="en-US" smtClean="0"/>
          </a:p>
          <a:p>
            <a:pPr lvl="1"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up)">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Climatic Environments of the World</a:t>
            </a:r>
          </a:p>
        </p:txBody>
      </p:sp>
      <p:pic>
        <p:nvPicPr>
          <p:cNvPr id="33794" name="Picture 3"/>
          <p:cNvPicPr>
            <a:picLocks noChangeAspect="1" noChangeArrowheads="1"/>
          </p:cNvPicPr>
          <p:nvPr/>
        </p:nvPicPr>
        <p:blipFill>
          <a:blip r:embed="rId2"/>
          <a:srcRect/>
          <a:stretch>
            <a:fillRect/>
          </a:stretch>
        </p:blipFill>
        <p:spPr bwMode="auto">
          <a:xfrm>
            <a:off x="457200" y="1295400"/>
            <a:ext cx="8229600" cy="4208463"/>
          </a:xfrm>
          <a:prstGeom prst="rect">
            <a:avLst/>
          </a:prstGeom>
          <a:noFill/>
          <a:ln w="25400">
            <a:solidFill>
              <a:srgbClr val="86A7A4"/>
            </a:solidFill>
            <a:miter lim="800000"/>
            <a:headEnd/>
            <a:tailEnd/>
          </a:ln>
        </p:spPr>
      </p:pic>
      <p:sp>
        <p:nvSpPr>
          <p:cNvPr id="33795" name="TextBox 5"/>
          <p:cNvSpPr txBox="1">
            <a:spLocks noChangeArrowheads="1"/>
          </p:cNvSpPr>
          <p:nvPr/>
        </p:nvSpPr>
        <p:spPr bwMode="auto">
          <a:xfrm>
            <a:off x="457200" y="5486400"/>
            <a:ext cx="8229600" cy="554038"/>
          </a:xfrm>
          <a:prstGeom prst="rect">
            <a:avLst/>
          </a:prstGeom>
          <a:noFill/>
          <a:ln w="9525">
            <a:noFill/>
            <a:miter lim="800000"/>
            <a:headEnd/>
            <a:tailEnd/>
          </a:ln>
        </p:spPr>
        <p:txBody>
          <a:bodyPr>
            <a:spAutoFit/>
          </a:bodyPr>
          <a:lstStyle/>
          <a:p>
            <a:r>
              <a:rPr lang="en-US" b="1"/>
              <a:t>Figure 3-13 </a:t>
            </a:r>
            <a:r>
              <a:rPr lang="en-US" i="1"/>
              <a:t>Distribution of the temperate climates of the world.	   	   </a:t>
            </a:r>
            <a:r>
              <a:rPr lang="en-US" sz="1200"/>
              <a:t>(Source: USDA, 1941 Yearbook of Agriculture.)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smtClean="0"/>
              <a:t>Many social and cultural influences on agriculture are region and/or people specific. </a:t>
            </a:r>
          </a:p>
          <a:p>
            <a:pPr lvl="1" eaLnBrk="1" hangingPunct="1"/>
            <a:r>
              <a:rPr lang="en-US" smtClean="0"/>
              <a:t>They are also dynamic and evolving and influenced by the economic situation.</a:t>
            </a:r>
          </a:p>
          <a:p>
            <a:pPr eaLnBrk="1" hangingPunct="1"/>
            <a:endParaRPr lang="en-US" smtClean="0"/>
          </a:p>
          <a:p>
            <a:pPr eaLnBrk="1" hangingPunct="1"/>
            <a:r>
              <a:rPr lang="en-US" smtClean="0"/>
              <a:t>Social and cultural structures have tremendous influence on what specific people eat.</a:t>
            </a:r>
          </a:p>
          <a:p>
            <a:pPr lvl="1" eaLnBrk="1" hangingPunct="1"/>
            <a:r>
              <a:rPr lang="en-US" smtClean="0"/>
              <a:t>We rarely eat simply to satisfy hunger or fulfill nutritional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Religion</a:t>
            </a:r>
          </a:p>
          <a:p>
            <a:pPr lvl="1" eaLnBrk="1" hangingPunct="1"/>
            <a:r>
              <a:rPr lang="en-US" i="1" smtClean="0"/>
              <a:t>Effects of Religion on Agriculture</a:t>
            </a:r>
          </a:p>
          <a:p>
            <a:pPr lvl="2" eaLnBrk="1" hangingPunct="1"/>
            <a:r>
              <a:rPr lang="en-US" smtClean="0"/>
              <a:t>Three of the great religions of the world affect the numbers and utilization of livestock.</a:t>
            </a:r>
          </a:p>
          <a:p>
            <a:pPr lvl="2" eaLnBrk="1" hangingPunct="1"/>
            <a:endParaRPr lang="en-US" smtClean="0"/>
          </a:p>
          <a:p>
            <a:pPr lvl="2" eaLnBrk="1" hangingPunct="1"/>
            <a:r>
              <a:rPr lang="en-US" smtClean="0"/>
              <a:t>Islam forbids all contact with swine.</a:t>
            </a:r>
          </a:p>
          <a:p>
            <a:pPr lvl="2" eaLnBrk="1" hangingPunct="1"/>
            <a:endParaRPr lang="en-US" smtClean="0"/>
          </a:p>
          <a:p>
            <a:pPr lvl="2" eaLnBrk="1" hangingPunct="1"/>
            <a:r>
              <a:rPr lang="en-US" smtClean="0"/>
              <a:t>Judaism also considers pork unclean and forbids consumption.</a:t>
            </a:r>
          </a:p>
          <a:p>
            <a:pPr lvl="2" eaLnBrk="1" hangingPunct="1"/>
            <a:endParaRPr lang="en-US" smtClean="0"/>
          </a:p>
          <a:p>
            <a:pPr lvl="2" eaLnBrk="1" hangingPunct="1"/>
            <a:r>
              <a:rPr lang="en-US" smtClean="0"/>
              <a:t>Under Hinduism the cow is protected and can neither be slaughtered nor sold for slaughter.</a:t>
            </a:r>
            <a:endParaRPr lang="en-US" i="1" smtClean="0"/>
          </a:p>
          <a:p>
            <a:pPr lvl="2" eaLnBrk="1" hangingPunct="1"/>
            <a:endParaRPr lang="en-US"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Social and Cultural Differences</a:t>
            </a:r>
          </a:p>
        </p:txBody>
      </p:sp>
      <p:pic>
        <p:nvPicPr>
          <p:cNvPr id="36866" name="Picture 2"/>
          <p:cNvPicPr>
            <a:picLocks noChangeAspect="1" noChangeArrowheads="1"/>
          </p:cNvPicPr>
          <p:nvPr/>
        </p:nvPicPr>
        <p:blipFill>
          <a:blip r:embed="rId2"/>
          <a:srcRect/>
          <a:stretch>
            <a:fillRect/>
          </a:stretch>
        </p:blipFill>
        <p:spPr bwMode="auto">
          <a:xfrm>
            <a:off x="1266825" y="1006475"/>
            <a:ext cx="6534150" cy="4479925"/>
          </a:xfrm>
          <a:prstGeom prst="rect">
            <a:avLst/>
          </a:prstGeom>
          <a:noFill/>
          <a:ln w="25400">
            <a:solidFill>
              <a:srgbClr val="86A7A4"/>
            </a:solidFill>
            <a:miter lim="800000"/>
            <a:headEnd/>
            <a:tailEnd/>
          </a:ln>
        </p:spPr>
      </p:pic>
      <p:sp>
        <p:nvSpPr>
          <p:cNvPr id="36867" name="TextBox 4"/>
          <p:cNvSpPr txBox="1">
            <a:spLocks noChangeArrowheads="1"/>
          </p:cNvSpPr>
          <p:nvPr/>
        </p:nvSpPr>
        <p:spPr bwMode="auto">
          <a:xfrm>
            <a:off x="838200" y="5486400"/>
            <a:ext cx="7391400" cy="830263"/>
          </a:xfrm>
          <a:prstGeom prst="rect">
            <a:avLst/>
          </a:prstGeom>
          <a:noFill/>
          <a:ln w="9525">
            <a:noFill/>
            <a:miter lim="800000"/>
            <a:headEnd/>
            <a:tailEnd/>
          </a:ln>
        </p:spPr>
        <p:txBody>
          <a:bodyPr>
            <a:spAutoFit/>
          </a:bodyPr>
          <a:lstStyle/>
          <a:p>
            <a:r>
              <a:rPr lang="en-US" b="1"/>
              <a:t>Figure 3-16 </a:t>
            </a:r>
            <a:r>
              <a:rPr lang="en-US" i="1"/>
              <a:t>The Hindu religion prohibits the slaughter of cattle, which results in a vast accumulation of cattle in India.		      </a:t>
            </a:r>
            <a:r>
              <a:rPr lang="en-US" sz="1200"/>
              <a:t>(Photo courtesy of Paige Rabalais. Used with permission.)</a:t>
            </a: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Religion</a:t>
            </a:r>
          </a:p>
          <a:p>
            <a:pPr lvl="1" eaLnBrk="1" hangingPunct="1"/>
            <a:r>
              <a:rPr lang="en-US" i="1" smtClean="0"/>
              <a:t>Food and Religion</a:t>
            </a:r>
          </a:p>
          <a:p>
            <a:pPr lvl="2" eaLnBrk="1" hangingPunct="1"/>
            <a:r>
              <a:rPr lang="en-US" smtClean="0"/>
              <a:t>Some religious law dictates selection and judgment of the quality of food before the gods will approve it.</a:t>
            </a:r>
          </a:p>
          <a:p>
            <a:pPr lvl="2" eaLnBrk="1" hangingPunct="1"/>
            <a:endParaRPr lang="en-US" smtClean="0"/>
          </a:p>
          <a:p>
            <a:pPr lvl="2" eaLnBrk="1" hangingPunct="1"/>
            <a:r>
              <a:rPr lang="en-US" smtClean="0"/>
              <a:t>Religious food laws frequently reflect a commonsense approach to the prevention of food contamination and foodborne disease.</a:t>
            </a:r>
            <a:endParaRPr lang="en-US" b="1" smtClean="0"/>
          </a:p>
          <a:p>
            <a:pPr lvl="2" eaLnBrk="1" hangingPunct="1"/>
            <a:endParaRPr lang="en-US" b="1" smtClean="0"/>
          </a:p>
          <a:p>
            <a:pPr lvl="2" eaLnBrk="1" hangingPunct="1"/>
            <a:r>
              <a:rPr lang="en-US" smtClean="0"/>
              <a:t>For instance, </a:t>
            </a:r>
            <a:r>
              <a:rPr lang="en-US" b="1" smtClean="0"/>
              <a:t>kosher</a:t>
            </a:r>
            <a:r>
              <a:rPr lang="en-US" smtClean="0"/>
              <a:t> food inspection and certification were in place long before modern food inspection.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Level of Economic Development</a:t>
            </a:r>
            <a:endParaRPr lang="en-US" smtClean="0"/>
          </a:p>
          <a:p>
            <a:pPr lvl="1" eaLnBrk="1" hangingPunct="1"/>
            <a:r>
              <a:rPr lang="en-US" smtClean="0"/>
              <a:t>Two terms, </a:t>
            </a:r>
            <a:r>
              <a:rPr lang="en-US" i="1" smtClean="0"/>
              <a:t>developed countries </a:t>
            </a:r>
            <a:r>
              <a:rPr lang="en-US" smtClean="0"/>
              <a:t>and </a:t>
            </a:r>
            <a:r>
              <a:rPr lang="en-US" i="1" smtClean="0"/>
              <a:t>developing countries</a:t>
            </a:r>
            <a:r>
              <a:rPr lang="en-US" smtClean="0"/>
              <a:t>, refer to a country’s level of economic development.</a:t>
            </a:r>
          </a:p>
          <a:p>
            <a:pPr lvl="1" eaLnBrk="1" hangingPunct="1"/>
            <a:r>
              <a:rPr lang="en-US" smtClean="0"/>
              <a:t>Other terms in common use are </a:t>
            </a:r>
            <a:r>
              <a:rPr lang="en-US" i="1" smtClean="0"/>
              <a:t>First World, Second World, </a:t>
            </a:r>
            <a:r>
              <a:rPr lang="en-US" smtClean="0"/>
              <a:t>and </a:t>
            </a:r>
            <a:r>
              <a:rPr lang="en-US" i="1" smtClean="0"/>
              <a:t>Third World</a:t>
            </a:r>
            <a:r>
              <a:rPr lang="en-US" smtClean="0"/>
              <a:t>.	</a:t>
            </a:r>
          </a:p>
          <a:p>
            <a:pPr lvl="2" eaLnBrk="1" hangingPunct="1"/>
            <a:r>
              <a:rPr lang="en-US" i="1" smtClean="0"/>
              <a:t>First World</a:t>
            </a:r>
            <a:r>
              <a:rPr lang="en-US" b="1" i="1" smtClean="0"/>
              <a:t> </a:t>
            </a:r>
            <a:r>
              <a:rPr lang="en-US" smtClean="0"/>
              <a:t>countries have a </a:t>
            </a:r>
            <a:r>
              <a:rPr lang="en-US" b="1" smtClean="0"/>
              <a:t>market economy.</a:t>
            </a:r>
          </a:p>
          <a:p>
            <a:pPr lvl="2" eaLnBrk="1" hangingPunct="1"/>
            <a:r>
              <a:rPr lang="en-US" i="1" smtClean="0"/>
              <a:t>Second World </a:t>
            </a:r>
            <a:r>
              <a:rPr lang="en-US" smtClean="0"/>
              <a:t>countries have a </a:t>
            </a:r>
            <a:r>
              <a:rPr lang="en-US" b="1" smtClean="0"/>
              <a:t>centrally planned economy</a:t>
            </a:r>
            <a:r>
              <a:rPr lang="en-US" smtClean="0"/>
              <a:t>.</a:t>
            </a:r>
          </a:p>
          <a:p>
            <a:pPr lvl="2" eaLnBrk="1" hangingPunct="1"/>
            <a:r>
              <a:rPr lang="en-US" i="1" smtClean="0"/>
              <a:t>Third World</a:t>
            </a:r>
            <a:r>
              <a:rPr lang="en-US" smtClean="0"/>
              <a:t> countries range from those that have a moderate standard of living to those with extreme poverty.</a:t>
            </a:r>
            <a:endParaRPr lang="en-US"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up)">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Social and Cultural Differences</a:t>
            </a:r>
          </a:p>
        </p:txBody>
      </p:sp>
      <p:pic>
        <p:nvPicPr>
          <p:cNvPr id="39938" name="Picture 2"/>
          <p:cNvPicPr>
            <a:picLocks noChangeAspect="1" noChangeArrowheads="1"/>
          </p:cNvPicPr>
          <p:nvPr/>
        </p:nvPicPr>
        <p:blipFill>
          <a:blip r:embed="rId2"/>
          <a:srcRect/>
          <a:stretch>
            <a:fillRect/>
          </a:stretch>
        </p:blipFill>
        <p:spPr bwMode="auto">
          <a:xfrm>
            <a:off x="457200" y="1981200"/>
            <a:ext cx="8229600" cy="285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Levels of Agricultural Development</a:t>
            </a:r>
          </a:p>
          <a:p>
            <a:pPr lvl="1" eaLnBrk="1" hangingPunct="1"/>
            <a:r>
              <a:rPr lang="en-US" smtClean="0"/>
              <a:t>The three levels of agricultural development are developed, subsistence, and primitive.</a:t>
            </a:r>
          </a:p>
          <a:p>
            <a:pPr lvl="1" eaLnBrk="1" hangingPunct="1"/>
            <a:endParaRPr lang="en-US" smtClean="0"/>
          </a:p>
          <a:p>
            <a:pPr lvl="1" eaLnBrk="1" hangingPunct="1"/>
            <a:r>
              <a:rPr lang="en-US" smtClean="0"/>
              <a:t>The livestock systems in a developed agriculture are further subdivided.</a:t>
            </a:r>
          </a:p>
          <a:p>
            <a:pPr lvl="2" eaLnBrk="1" hangingPunct="1"/>
            <a:r>
              <a:rPr lang="en-US" u="sng" smtClean="0"/>
              <a:t>Intensive systems </a:t>
            </a:r>
            <a:r>
              <a:rPr lang="en-US" smtClean="0"/>
              <a:t>are usually small, labor-intensive farm units. </a:t>
            </a:r>
          </a:p>
          <a:p>
            <a:pPr lvl="2" eaLnBrk="1" hangingPunct="1"/>
            <a:endParaRPr lang="en-US" smtClean="0"/>
          </a:p>
          <a:p>
            <a:pPr lvl="2" eaLnBrk="1" hangingPunct="1"/>
            <a:r>
              <a:rPr lang="en-US" u="sng" smtClean="0"/>
              <a:t>Extensive systems</a:t>
            </a:r>
            <a:r>
              <a:rPr lang="en-US" smtClean="0"/>
              <a:t> are usually large range units.</a:t>
            </a:r>
            <a:r>
              <a:rPr lang="en-US" u="sng"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Levels of Agricultural Development</a:t>
            </a:r>
          </a:p>
          <a:p>
            <a:pPr lvl="1" eaLnBrk="1" hangingPunct="1"/>
            <a:r>
              <a:rPr lang="en-US" smtClean="0"/>
              <a:t>A </a:t>
            </a:r>
            <a:r>
              <a:rPr lang="en-US" i="1" smtClean="0"/>
              <a:t>developed agriculture</a:t>
            </a:r>
            <a:r>
              <a:rPr lang="en-US" smtClean="0"/>
              <a:t> is usually associated with:</a:t>
            </a:r>
          </a:p>
          <a:p>
            <a:pPr lvl="2" eaLnBrk="1" hangingPunct="1"/>
            <a:r>
              <a:rPr lang="en-US" smtClean="0"/>
              <a:t>A very small proportion (usually less than 10%) of the total population engaged in farming.</a:t>
            </a:r>
          </a:p>
          <a:p>
            <a:pPr lvl="2" eaLnBrk="1" hangingPunct="1"/>
            <a:endParaRPr lang="en-US" smtClean="0"/>
          </a:p>
          <a:p>
            <a:pPr lvl="2" eaLnBrk="1" hangingPunct="1"/>
            <a:r>
              <a:rPr lang="en-US" smtClean="0"/>
              <a:t>A highly specialized agriculture in which each unit producing only one or two products.</a:t>
            </a:r>
          </a:p>
          <a:p>
            <a:pPr lvl="2" eaLnBrk="1" hangingPunct="1"/>
            <a:endParaRPr lang="en-US" smtClean="0"/>
          </a:p>
          <a:p>
            <a:pPr lvl="2" eaLnBrk="1" hangingPunct="1"/>
            <a:r>
              <a:rPr lang="en-US" smtClean="0"/>
              <a:t>A highly mechanized agriculture with little or no animal or hand labor.</a:t>
            </a:r>
          </a:p>
          <a:p>
            <a:pPr lvl="2" eaLnBrk="1" hangingPunct="1"/>
            <a:endParaRPr lang="en-US" smtClean="0"/>
          </a:p>
          <a:p>
            <a:pPr lvl="2" eaLnBrk="1" hangingPunct="1"/>
            <a:r>
              <a:rPr lang="en-US" smtClean="0"/>
              <a:t>A high per capita income and literacy rate for the total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Introduction</a:t>
            </a:r>
          </a:p>
        </p:txBody>
      </p:sp>
      <p:sp>
        <p:nvSpPr>
          <p:cNvPr id="3" name="Content Placeholder 2"/>
          <p:cNvSpPr>
            <a:spLocks noGrp="1"/>
          </p:cNvSpPr>
          <p:nvPr>
            <p:ph idx="1"/>
          </p:nvPr>
        </p:nvSpPr>
        <p:spPr/>
        <p:txBody>
          <a:bodyPr/>
          <a:lstStyle/>
          <a:p>
            <a:pPr eaLnBrk="1" hangingPunct="1"/>
            <a:r>
              <a:rPr lang="en-US" smtClean="0"/>
              <a:t>To understand how animals are useful to humanity, we must understand the factors that influence where and how animals live.</a:t>
            </a:r>
          </a:p>
          <a:p>
            <a:pPr eaLnBrk="1" hangingPunct="1"/>
            <a:r>
              <a:rPr lang="en-US" smtClean="0"/>
              <a:t>Various social and cultural norms have a tremendous influence on what people value, tolerate, and eat.</a:t>
            </a:r>
          </a:p>
          <a:p>
            <a:pPr eaLnBrk="1" hangingPunct="1"/>
            <a:r>
              <a:rPr lang="en-US" smtClean="0"/>
              <a:t>A successful domesticated species has adapted to its environmental conditions (natural and man-made) and has been of some use to humans.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Levels of Agricultural Development</a:t>
            </a:r>
          </a:p>
          <a:p>
            <a:pPr lvl="1" eaLnBrk="1" hangingPunct="1"/>
            <a:r>
              <a:rPr lang="en-US" i="1" smtClean="0"/>
              <a:t>Subsistence agriculture</a:t>
            </a:r>
            <a:r>
              <a:rPr lang="en-US" smtClean="0"/>
              <a:t> is usually associated with:</a:t>
            </a:r>
          </a:p>
          <a:p>
            <a:pPr lvl="2" eaLnBrk="1" hangingPunct="1"/>
            <a:r>
              <a:rPr lang="en-US" smtClean="0"/>
              <a:t>Approximately half of the total population engaged in farming.</a:t>
            </a:r>
          </a:p>
          <a:p>
            <a:pPr lvl="2" eaLnBrk="1" hangingPunct="1"/>
            <a:endParaRPr lang="en-US" smtClean="0"/>
          </a:p>
          <a:p>
            <a:pPr lvl="2" eaLnBrk="1" hangingPunct="1"/>
            <a:r>
              <a:rPr lang="en-US" smtClean="0"/>
              <a:t>Each farm family produces roughly what it consumes with only a small surplus for sale or barter. </a:t>
            </a:r>
          </a:p>
          <a:p>
            <a:pPr lvl="2" eaLnBrk="1" hangingPunct="1"/>
            <a:endParaRPr lang="en-US" smtClean="0"/>
          </a:p>
          <a:p>
            <a:pPr lvl="2" eaLnBrk="1" hangingPunct="1"/>
            <a:r>
              <a:rPr lang="en-US" smtClean="0"/>
              <a:t>Little mechanization and much hand and animal labor.</a:t>
            </a:r>
          </a:p>
          <a:p>
            <a:pPr lvl="2" eaLnBrk="1" hangingPunct="1"/>
            <a:endParaRPr lang="en-US" smtClean="0"/>
          </a:p>
          <a:p>
            <a:pPr lvl="2" eaLnBrk="1" hangingPunct="1"/>
            <a:r>
              <a:rPr lang="en-US" smtClean="0"/>
              <a:t>A relatively low per capita income and literacy rate for the entire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Levels of Agricultural Development</a:t>
            </a:r>
          </a:p>
          <a:p>
            <a:pPr lvl="1" eaLnBrk="1" hangingPunct="1"/>
            <a:r>
              <a:rPr lang="en-US" i="1" smtClean="0"/>
              <a:t>Primitive agriculture</a:t>
            </a:r>
            <a:r>
              <a:rPr lang="en-US" smtClean="0"/>
              <a:t> is usually associated with:</a:t>
            </a:r>
          </a:p>
          <a:p>
            <a:pPr lvl="2" eaLnBrk="1" hangingPunct="1"/>
            <a:r>
              <a:rPr lang="en-US" smtClean="0"/>
              <a:t>Almost the entire population involved in producing their own food because no one produces a surplus.</a:t>
            </a:r>
          </a:p>
          <a:p>
            <a:pPr lvl="2" eaLnBrk="1" hangingPunct="1"/>
            <a:endParaRPr lang="en-US" smtClean="0"/>
          </a:p>
          <a:p>
            <a:pPr lvl="2" eaLnBrk="1" hangingPunct="1"/>
            <a:r>
              <a:rPr lang="en-US" smtClean="0"/>
              <a:t>Generally a scarcity of food and a low nutritional level.</a:t>
            </a:r>
          </a:p>
          <a:p>
            <a:pPr lvl="2" eaLnBrk="1" hangingPunct="1"/>
            <a:endParaRPr lang="en-US" smtClean="0"/>
          </a:p>
          <a:p>
            <a:pPr lvl="2" eaLnBrk="1" hangingPunct="1"/>
            <a:r>
              <a:rPr lang="en-US" smtClean="0"/>
              <a:t>No mechanization and very little animal power is used in farming.</a:t>
            </a:r>
          </a:p>
          <a:p>
            <a:pPr lvl="2" eaLnBrk="1" hangingPunct="1"/>
            <a:endParaRPr lang="en-US" smtClean="0"/>
          </a:p>
          <a:p>
            <a:pPr lvl="2" eaLnBrk="1" hangingPunct="1"/>
            <a:r>
              <a:rPr lang="en-US" smtClean="0"/>
              <a:t>Extremely low per capita income and literacy rate for the entire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Social and Cultural Differences</a:t>
            </a:r>
          </a:p>
        </p:txBody>
      </p:sp>
      <p:pic>
        <p:nvPicPr>
          <p:cNvPr id="45058" name="Picture 2"/>
          <p:cNvPicPr>
            <a:picLocks noChangeAspect="1" noChangeArrowheads="1"/>
          </p:cNvPicPr>
          <p:nvPr/>
        </p:nvPicPr>
        <p:blipFill>
          <a:blip r:embed="rId2"/>
          <a:srcRect/>
          <a:stretch>
            <a:fillRect/>
          </a:stretch>
        </p:blipFill>
        <p:spPr bwMode="auto">
          <a:xfrm>
            <a:off x="1828800" y="1301750"/>
            <a:ext cx="5487988" cy="4946650"/>
          </a:xfrm>
          <a:prstGeom prst="rect">
            <a:avLst/>
          </a:prstGeom>
          <a:noFill/>
          <a:ln w="25400">
            <a:solidFill>
              <a:srgbClr val="86A7A4"/>
            </a:solidFill>
            <a:miter lim="800000"/>
            <a:headEnd/>
            <a:tailEnd/>
          </a:ln>
        </p:spPr>
      </p:pic>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Economic Institutions and Agricultural Development</a:t>
            </a:r>
          </a:p>
          <a:p>
            <a:pPr lvl="1" eaLnBrk="1" hangingPunct="1"/>
            <a:r>
              <a:rPr lang="en-US" i="1" smtClean="0"/>
              <a:t>Financial Institutions</a:t>
            </a:r>
          </a:p>
          <a:p>
            <a:pPr lvl="2" eaLnBrk="1" hangingPunct="1"/>
            <a:r>
              <a:rPr lang="en-US" smtClean="0"/>
              <a:t>Financial institutions are a source of loans to finance agricultural enterprises and a place for the investment of profits from agriculture.</a:t>
            </a:r>
          </a:p>
          <a:p>
            <a:pPr lvl="2" eaLnBrk="1" hangingPunct="1"/>
            <a:endParaRPr lang="en-US" smtClean="0"/>
          </a:p>
          <a:p>
            <a:pPr lvl="1" eaLnBrk="1" hangingPunct="1"/>
            <a:r>
              <a:rPr lang="en-US" i="1" smtClean="0"/>
              <a:t>Marketing Agencies</a:t>
            </a:r>
          </a:p>
          <a:p>
            <a:pPr lvl="2" eaLnBrk="1" hangingPunct="1"/>
            <a:r>
              <a:rPr lang="en-US" smtClean="0"/>
              <a:t>Marketing agencies are essential to provide a means for people engaged in agriculture to sell their products at a satisfactory price and at a time when they want to sell.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Social and Cultural Differences</a:t>
            </a:r>
          </a:p>
        </p:txBody>
      </p:sp>
      <p:pic>
        <p:nvPicPr>
          <p:cNvPr id="47106" name="Picture 2"/>
          <p:cNvPicPr>
            <a:picLocks noChangeAspect="1" noChangeArrowheads="1"/>
          </p:cNvPicPr>
          <p:nvPr/>
        </p:nvPicPr>
        <p:blipFill>
          <a:blip r:embed="rId2"/>
          <a:srcRect/>
          <a:stretch>
            <a:fillRect/>
          </a:stretch>
        </p:blipFill>
        <p:spPr bwMode="auto">
          <a:xfrm>
            <a:off x="1174750" y="1006475"/>
            <a:ext cx="6718300" cy="4479925"/>
          </a:xfrm>
          <a:prstGeom prst="rect">
            <a:avLst/>
          </a:prstGeom>
          <a:noFill/>
          <a:ln w="25400">
            <a:solidFill>
              <a:srgbClr val="86A7A4"/>
            </a:solidFill>
            <a:miter lim="800000"/>
            <a:headEnd/>
            <a:tailEnd/>
          </a:ln>
        </p:spPr>
      </p:pic>
      <p:sp>
        <p:nvSpPr>
          <p:cNvPr id="47107" name="TextBox 4"/>
          <p:cNvSpPr txBox="1">
            <a:spLocks noChangeArrowheads="1"/>
          </p:cNvSpPr>
          <p:nvPr/>
        </p:nvSpPr>
        <p:spPr bwMode="auto">
          <a:xfrm>
            <a:off x="838200" y="5486400"/>
            <a:ext cx="7391400" cy="923925"/>
          </a:xfrm>
          <a:prstGeom prst="rect">
            <a:avLst/>
          </a:prstGeom>
          <a:noFill/>
          <a:ln w="9525">
            <a:noFill/>
            <a:miter lim="800000"/>
            <a:headEnd/>
            <a:tailEnd/>
          </a:ln>
        </p:spPr>
        <p:txBody>
          <a:bodyPr>
            <a:spAutoFit/>
          </a:bodyPr>
          <a:lstStyle/>
          <a:p>
            <a:r>
              <a:rPr lang="en-US" b="1"/>
              <a:t>Figure 3-17 </a:t>
            </a:r>
            <a:r>
              <a:rPr lang="en-US" i="1"/>
              <a:t>In many developing countries, marketing agencies are nonexistent. Farmers are at the mercy of local traders who offer low prices. </a:t>
            </a:r>
            <a:r>
              <a:rPr lang="en-US" sz="1200"/>
              <a:t>(FAO photo/7056/Photographer Franco Mattioli. Used with permission by the FAO of the U.N.)</a:t>
            </a:r>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t>Social and Cultural Differences</a:t>
            </a:r>
          </a:p>
        </p:txBody>
      </p:sp>
      <p:sp>
        <p:nvSpPr>
          <p:cNvPr id="3" name="Content Placeholder 2"/>
          <p:cNvSpPr>
            <a:spLocks noGrp="1"/>
          </p:cNvSpPr>
          <p:nvPr>
            <p:ph idx="1"/>
          </p:nvPr>
        </p:nvSpPr>
        <p:spPr/>
        <p:txBody>
          <a:bodyPr/>
          <a:lstStyle/>
          <a:p>
            <a:pPr eaLnBrk="1" hangingPunct="1"/>
            <a:r>
              <a:rPr lang="en-US" b="1" smtClean="0"/>
              <a:t>Economic Institutions and Agricultural Development</a:t>
            </a:r>
          </a:p>
          <a:p>
            <a:pPr lvl="1" eaLnBrk="1" hangingPunct="1"/>
            <a:r>
              <a:rPr lang="en-US" i="1" smtClean="0"/>
              <a:t>Industrial Institutions</a:t>
            </a:r>
          </a:p>
          <a:p>
            <a:pPr lvl="2" eaLnBrk="1" hangingPunct="1"/>
            <a:r>
              <a:rPr lang="en-US" smtClean="0"/>
              <a:t>Industrial institutions provide employment for the nonfarm population.</a:t>
            </a:r>
          </a:p>
          <a:p>
            <a:pPr lvl="2" eaLnBrk="1" hangingPunct="1"/>
            <a:r>
              <a:rPr lang="en-US" smtClean="0"/>
              <a:t>Wages paid to these workers provide a cash market for agricultural products.</a:t>
            </a:r>
          </a:p>
          <a:p>
            <a:pPr lvl="2" eaLnBrk="1" hangingPunct="1"/>
            <a:r>
              <a:rPr lang="en-US" smtClean="0"/>
              <a:t>They produce consumer goods needed in agriculture.</a:t>
            </a:r>
          </a:p>
          <a:p>
            <a:pPr lvl="1" eaLnBrk="1" hangingPunct="1"/>
            <a:r>
              <a:rPr lang="en-US" i="1" smtClean="0"/>
              <a:t>Governmental Agencies</a:t>
            </a:r>
          </a:p>
          <a:p>
            <a:pPr lvl="2" eaLnBrk="1" hangingPunct="1"/>
            <a:r>
              <a:rPr lang="en-US" smtClean="0"/>
              <a:t>These agencies are responsible for transportation (road building and maintenance), education, protection, equitable land policies, and sound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up)">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up)">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Summary and Conclusion</a:t>
            </a:r>
          </a:p>
        </p:txBody>
      </p:sp>
      <p:sp>
        <p:nvSpPr>
          <p:cNvPr id="3" name="Content Placeholder 2"/>
          <p:cNvSpPr>
            <a:spLocks noGrp="1"/>
          </p:cNvSpPr>
          <p:nvPr>
            <p:ph idx="1"/>
          </p:nvPr>
        </p:nvSpPr>
        <p:spPr/>
        <p:txBody>
          <a:bodyPr/>
          <a:lstStyle/>
          <a:p>
            <a:pPr eaLnBrk="1" hangingPunct="1"/>
            <a:r>
              <a:rPr lang="en-US" smtClean="0"/>
              <a:t>Agricultural animals must adapt to a wide variety of stresses if they are to be of uses to humans.</a:t>
            </a:r>
          </a:p>
          <a:p>
            <a:pPr eaLnBrk="1" hangingPunct="1"/>
            <a:r>
              <a:rPr lang="en-US" smtClean="0"/>
              <a:t>Our domestic animals and improved varieties of plants are influenced by a wide variety of factors, including cultural issues, economic development, and religion.</a:t>
            </a:r>
          </a:p>
          <a:p>
            <a:pPr eaLnBrk="1" hangingPunct="1"/>
            <a:r>
              <a:rPr lang="en-US" smtClean="0"/>
              <a:t>Levels of economic development and economic institutions influence the different levels of agricultural development.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defRPr/>
            </a:pPr>
            <a:r>
              <a:rPr lang="en-US" b="1" dirty="0" smtClean="0"/>
              <a:t>Adaptation</a:t>
            </a:r>
            <a:r>
              <a:rPr lang="en-US" dirty="0" smtClean="0"/>
              <a:t> is the sum of the adjustments occurring in an organism that promotes its welfare and favors its survival in a specific environment.</a:t>
            </a:r>
          </a:p>
          <a:p>
            <a:pPr eaLnBrk="1" hangingPunct="1">
              <a:defRPr/>
            </a:pPr>
            <a:endParaRPr lang="en-US" b="1" dirty="0"/>
          </a:p>
          <a:p>
            <a:pPr eaLnBrk="1" hangingPunct="1">
              <a:defRPr/>
            </a:pPr>
            <a:r>
              <a:rPr lang="en-US" dirty="0" smtClean="0"/>
              <a:t>The environment is all of the combinations of conditions under which an organism must live.</a:t>
            </a:r>
          </a:p>
          <a:p>
            <a:pPr eaLnBrk="1" hangingPunct="1">
              <a:defRPr/>
            </a:pPr>
            <a:endParaRPr lang="en-US" dirty="0"/>
          </a:p>
          <a:p>
            <a:pPr marL="0" indent="0" eaLnBrk="1" hangingPunct="1">
              <a:buFontTx/>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r>
              <a:rPr lang="en-US" smtClean="0"/>
              <a:t>Agricultural animals must have the ability to adapt to the natural environment and artificial environment imposed by humans.</a:t>
            </a:r>
          </a:p>
          <a:p>
            <a:pPr eaLnBrk="1" hangingPunct="1"/>
            <a:endParaRPr lang="en-US" smtClean="0"/>
          </a:p>
          <a:p>
            <a:pPr eaLnBrk="1" hangingPunct="1"/>
            <a:r>
              <a:rPr lang="en-US" smtClean="0"/>
              <a:t>This ability to adapt to a </a:t>
            </a:r>
            <a:r>
              <a:rPr lang="en-US" b="1" smtClean="0"/>
              <a:t>symbiotic relationship</a:t>
            </a:r>
            <a:r>
              <a:rPr lang="en-US" i="1" smtClean="0"/>
              <a:t> </a:t>
            </a:r>
            <a:r>
              <a:rPr lang="en-US" smtClean="0"/>
              <a:t>with humans and the stresses imposed by that association is a key to domestication.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r>
              <a:rPr lang="en-US" smtClean="0"/>
              <a:t>The natural environment is important because agriculture must always be practiced within its constraints and refers to climate, geography, altitude, feed, and other such factors.</a:t>
            </a:r>
          </a:p>
          <a:p>
            <a:pPr eaLnBrk="1" hangingPunct="1"/>
            <a:endParaRPr lang="en-US" smtClean="0"/>
          </a:p>
          <a:p>
            <a:pPr eaLnBrk="1" hangingPunct="1"/>
            <a:r>
              <a:rPr lang="en-US" smtClean="0"/>
              <a:t>The artificial environment to which agricultural animals must is a mixture of factors linked to the economic level and culture of a given society, as well as the steps taken to control the natural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r>
              <a:rPr lang="en-US" b="1" smtClean="0"/>
              <a:t>Stress</a:t>
            </a:r>
            <a:r>
              <a:rPr lang="en-US" smtClean="0"/>
              <a:t> affects the distribution and utilization of the agricultural animals of the world. </a:t>
            </a:r>
          </a:p>
          <a:p>
            <a:pPr eaLnBrk="1" hangingPunct="1"/>
            <a:endParaRPr lang="en-US" b="1" smtClean="0"/>
          </a:p>
          <a:p>
            <a:pPr eaLnBrk="1" hangingPunct="1"/>
            <a:r>
              <a:rPr lang="en-US" smtClean="0"/>
              <a:t>The stresses of the natural and/or artificial environment may be classified as:</a:t>
            </a:r>
          </a:p>
          <a:p>
            <a:pPr lvl="1" eaLnBrk="1" hangingPunct="1"/>
            <a:r>
              <a:rPr lang="en-US" smtClean="0"/>
              <a:t>climatic stresses,</a:t>
            </a:r>
          </a:p>
          <a:p>
            <a:pPr lvl="1" eaLnBrk="1" hangingPunct="1"/>
            <a:r>
              <a:rPr lang="en-US" smtClean="0"/>
              <a:t>nutritional stresses,</a:t>
            </a:r>
          </a:p>
          <a:p>
            <a:pPr lvl="1" eaLnBrk="1" hangingPunct="1"/>
            <a:r>
              <a:rPr lang="en-US" smtClean="0"/>
              <a:t>internal stresses,</a:t>
            </a:r>
          </a:p>
          <a:p>
            <a:pPr lvl="1" eaLnBrk="1" hangingPunct="1"/>
            <a:r>
              <a:rPr lang="en-US" smtClean="0"/>
              <a:t>geographical stresses,</a:t>
            </a:r>
          </a:p>
          <a:p>
            <a:pPr lvl="1" eaLnBrk="1" hangingPunct="1"/>
            <a:r>
              <a:rPr lang="en-US" smtClean="0"/>
              <a:t>and social stresses.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up)">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up)">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Adaptation</a:t>
            </a:r>
          </a:p>
        </p:txBody>
      </p:sp>
      <p:sp>
        <p:nvSpPr>
          <p:cNvPr id="3" name="Content Placeholder 2"/>
          <p:cNvSpPr>
            <a:spLocks noGrp="1"/>
          </p:cNvSpPr>
          <p:nvPr>
            <p:ph idx="1"/>
          </p:nvPr>
        </p:nvSpPr>
        <p:spPr/>
        <p:txBody>
          <a:bodyPr/>
          <a:lstStyle/>
          <a:p>
            <a:pPr eaLnBrk="1" hangingPunct="1"/>
            <a:r>
              <a:rPr lang="en-US" b="1" smtClean="0"/>
              <a:t>Climatic Stresses</a:t>
            </a:r>
          </a:p>
          <a:p>
            <a:pPr lvl="1" eaLnBrk="1" hangingPunct="1"/>
            <a:r>
              <a:rPr lang="en-US" i="1" smtClean="0"/>
              <a:t>Climate</a:t>
            </a:r>
            <a:r>
              <a:rPr lang="en-US" smtClean="0"/>
              <a:t> is the long-time pattern of meteorological factors; </a:t>
            </a:r>
            <a:r>
              <a:rPr lang="en-US" i="1" smtClean="0"/>
              <a:t>weather</a:t>
            </a:r>
            <a:r>
              <a:rPr lang="en-US" smtClean="0"/>
              <a:t> is the immediate condition of these factors in a given area.</a:t>
            </a:r>
          </a:p>
          <a:p>
            <a:pPr lvl="1" eaLnBrk="1" hangingPunct="1"/>
            <a:endParaRPr lang="en-US" i="1" smtClean="0"/>
          </a:p>
          <a:p>
            <a:pPr lvl="1" eaLnBrk="1" hangingPunct="1"/>
            <a:r>
              <a:rPr lang="en-US" smtClean="0"/>
              <a:t>The most important of these meteorological factors affecting animal comfort and performance are:</a:t>
            </a:r>
          </a:p>
          <a:p>
            <a:pPr lvl="2" eaLnBrk="1" hangingPunct="1"/>
            <a:r>
              <a:rPr lang="en-US" smtClean="0"/>
              <a:t>ambient temperature,</a:t>
            </a:r>
          </a:p>
          <a:p>
            <a:pPr lvl="2" eaLnBrk="1" hangingPunct="1"/>
            <a:r>
              <a:rPr lang="en-US" smtClean="0"/>
              <a:t>precipitation,</a:t>
            </a:r>
          </a:p>
          <a:p>
            <a:pPr lvl="2" eaLnBrk="1" hangingPunct="1"/>
            <a:r>
              <a:rPr lang="en-US" smtClean="0"/>
              <a:t>solar radiation,</a:t>
            </a:r>
          </a:p>
          <a:p>
            <a:pPr lvl="2" eaLnBrk="1" hangingPunct="1"/>
            <a:r>
              <a:rPr lang="en-US" smtClean="0"/>
              <a:t>wind,</a:t>
            </a:r>
          </a:p>
          <a:p>
            <a:pPr lvl="2" eaLnBrk="1" hangingPunct="1"/>
            <a:r>
              <a:rPr lang="en-US" smtClean="0"/>
              <a:t>and relative humidity.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par>
                          <p:cTn id="18" fill="hold">
                            <p:stCondLst>
                              <p:cond delay="500"/>
                            </p:stCondLst>
                            <p:childTnLst>
                              <p:par>
                                <p:cTn id="19" presetID="10" presetClass="entr" presetSubtype="0" fill="hold" nodeType="afterEffect">
                                  <p:stCondLst>
                                    <p:cond delay="25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par>
                          <p:cTn id="22" fill="hold">
                            <p:stCondLst>
                              <p:cond delay="1250"/>
                            </p:stCondLst>
                            <p:childTnLst>
                              <p:par>
                                <p:cTn id="23" presetID="10" presetClass="entr" presetSubtype="0" fill="hold" nodeType="afterEffect">
                                  <p:stCondLst>
                                    <p:cond delay="25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par>
                          <p:cTn id="26" fill="hold">
                            <p:stCondLst>
                              <p:cond delay="2000"/>
                            </p:stCondLst>
                            <p:childTnLst>
                              <p:par>
                                <p:cTn id="27" presetID="10" presetClass="entr" presetSubtype="0" fill="hold" nodeType="afterEffect">
                                  <p:stCondLst>
                                    <p:cond delay="25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par>
                          <p:cTn id="30" fill="hold">
                            <p:stCondLst>
                              <p:cond delay="2750"/>
                            </p:stCondLst>
                            <p:childTnLst>
                              <p:par>
                                <p:cTn id="31" presetID="10" presetClass="entr" presetSubtype="0" fill="hold" nodeType="afterEffect">
                                  <p:stCondLst>
                                    <p:cond delay="25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Adaptation</a:t>
            </a:r>
          </a:p>
        </p:txBody>
      </p:sp>
      <p:pic>
        <p:nvPicPr>
          <p:cNvPr id="21506" name="Picture 2"/>
          <p:cNvPicPr>
            <a:picLocks noChangeAspect="1" noChangeArrowheads="1"/>
          </p:cNvPicPr>
          <p:nvPr/>
        </p:nvPicPr>
        <p:blipFill>
          <a:blip r:embed="rId2"/>
          <a:srcRect/>
          <a:stretch>
            <a:fillRect/>
          </a:stretch>
        </p:blipFill>
        <p:spPr bwMode="auto">
          <a:xfrm>
            <a:off x="1295400" y="990600"/>
            <a:ext cx="6523038" cy="4479925"/>
          </a:xfrm>
          <a:prstGeom prst="rect">
            <a:avLst/>
          </a:prstGeom>
          <a:noFill/>
          <a:ln w="25400">
            <a:solidFill>
              <a:srgbClr val="86A7A4"/>
            </a:solidFill>
            <a:miter lim="800000"/>
            <a:headEnd/>
            <a:tailEnd/>
          </a:ln>
        </p:spPr>
      </p:pic>
      <p:sp>
        <p:nvSpPr>
          <p:cNvPr id="21507" name="TextBox 6"/>
          <p:cNvSpPr txBox="1">
            <a:spLocks noChangeArrowheads="1"/>
          </p:cNvSpPr>
          <p:nvPr/>
        </p:nvSpPr>
        <p:spPr bwMode="auto">
          <a:xfrm>
            <a:off x="838200" y="5486400"/>
            <a:ext cx="7391400" cy="830263"/>
          </a:xfrm>
          <a:prstGeom prst="rect">
            <a:avLst/>
          </a:prstGeom>
          <a:noFill/>
          <a:ln w="9525">
            <a:noFill/>
            <a:miter lim="800000"/>
            <a:headEnd/>
            <a:tailEnd/>
          </a:ln>
        </p:spPr>
        <p:txBody>
          <a:bodyPr>
            <a:spAutoFit/>
          </a:bodyPr>
          <a:lstStyle/>
          <a:p>
            <a:r>
              <a:rPr lang="en-US" b="1"/>
              <a:t>Figure 3-1 </a:t>
            </a:r>
            <a:r>
              <a:rPr lang="en-US" i="1"/>
              <a:t>These cattle are in a dust storm on a sparse range in New Mexico. They are being stressed by the climate and its effects.        </a:t>
            </a:r>
            <a:r>
              <a:rPr lang="en-US" sz="1200"/>
              <a:t>(Photo courtesy of the U.S. Department of Agriculture.)</a:t>
            </a:r>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GENERIC-01-blu">
  <a:themeElements>
    <a:clrScheme name="GENERIC-01-b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IC-01-bl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IC-01-b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IC-01-b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IC-01-b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IC-01-b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IC-01-b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IC-01-b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IC-01-bl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IC-01-b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IC-01-b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IC-01-b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IC-01-b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IC-01-b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1414</TotalTime>
  <Words>1709</Words>
  <Application>Microsoft Office PowerPoint</Application>
  <PresentationFormat>On-screen Show (4:3)</PresentationFormat>
  <Paragraphs>226</Paragraphs>
  <Slides>36</Slides>
  <Notes>0</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36</vt:i4>
      </vt:variant>
    </vt:vector>
  </HeadingPairs>
  <TitlesOfParts>
    <vt:vector size="41" baseType="lpstr">
      <vt:lpstr>Arial</vt:lpstr>
      <vt:lpstr>Calibri</vt:lpstr>
      <vt:lpstr>ＭＳ Ｐゴシック</vt:lpstr>
      <vt:lpstr>GENERIC-01-blu</vt:lpstr>
      <vt:lpstr>GENERIC-01-blu</vt:lpstr>
      <vt:lpstr>Factors Affecting World Agricultural Structure</vt:lpstr>
      <vt:lpstr>Learning Objectives</vt:lpstr>
      <vt:lpstr>Introduction</vt:lpstr>
      <vt:lpstr>Adaptation</vt:lpstr>
      <vt:lpstr>Adaptation</vt:lpstr>
      <vt:lpstr>Adaptation</vt:lpstr>
      <vt:lpstr>Adaptation</vt:lpstr>
      <vt:lpstr>Adaptation</vt:lpstr>
      <vt:lpstr>Adaptation</vt:lpstr>
      <vt:lpstr>Adaptation</vt:lpstr>
      <vt:lpstr>Adaptation</vt:lpstr>
      <vt:lpstr>Artificial Environments</vt:lpstr>
      <vt:lpstr>Artificial Environments</vt:lpstr>
      <vt:lpstr>Adaptive Changes</vt:lpstr>
      <vt:lpstr>Adaptive Changes</vt:lpstr>
      <vt:lpstr>Climatic Environments of the World</vt:lpstr>
      <vt:lpstr>Climatic Environments of the World</vt:lpstr>
      <vt:lpstr>Climatic Environments of the World</vt:lpstr>
      <vt:lpstr>Climatic Environments of the World</vt:lpstr>
      <vt:lpstr>Climatic Environments of the World</vt:lpstr>
      <vt:lpstr>Climatic Environments of the World</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Social and Cultural Differences</vt:lpstr>
      <vt:lpstr>Summary and Conclusion</vt:lpstr>
    </vt:vector>
  </TitlesOfParts>
  <Company>Austin Peay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World Agricultural Structure</dc:title>
  <dc:creator>APSU</dc:creator>
  <cp:lastModifiedBy>Lara Dimmick</cp:lastModifiedBy>
  <cp:revision>58</cp:revision>
  <dcterms:created xsi:type="dcterms:W3CDTF">2012-06-03T00:22:13Z</dcterms:created>
  <dcterms:modified xsi:type="dcterms:W3CDTF">2012-07-09T13:21:48Z</dcterms:modified>
</cp:coreProperties>
</file>