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06" r:id="rId38"/>
    <p:sldId id="299" r:id="rId39"/>
    <p:sldId id="293" r:id="rId40"/>
    <p:sldId id="300" r:id="rId41"/>
    <p:sldId id="294" r:id="rId42"/>
    <p:sldId id="295" r:id="rId43"/>
    <p:sldId id="296" r:id="rId44"/>
    <p:sldId id="301" r:id="rId45"/>
    <p:sldId id="302" r:id="rId46"/>
    <p:sldId id="297" r:id="rId47"/>
    <p:sldId id="303" r:id="rId48"/>
    <p:sldId id="304" r:id="rId49"/>
    <p:sldId id="305" r:id="rId50"/>
    <p:sldId id="307" r:id="rId51"/>
    <p:sldId id="309" r:id="rId52"/>
    <p:sldId id="308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gb-b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 tIns="4572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54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54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80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gb-blu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761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6350000"/>
            <a:ext cx="4114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Introduction to Animal Science, 5e</a:t>
            </a:r>
          </a:p>
          <a:p>
            <a:pPr eaLnBrk="0" hangingPunct="0">
              <a:defRPr/>
            </a:pPr>
            <a:r>
              <a:rPr lang="en-US" sz="1200" i="1" dirty="0">
                <a:solidFill>
                  <a:srgbClr val="FFFFFF"/>
                </a:solidFill>
                <a:latin typeface="+mn-lt"/>
              </a:rPr>
              <a:t>W. Stephen Damron</a:t>
            </a:r>
            <a:endParaRPr lang="en-US" sz="1200" i="1" dirty="0">
              <a:solidFill>
                <a:srgbClr val="FFFFFF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19625" y="6353175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  <a:t>© 2013 by Pearson Higher Education, Inc</a:t>
            </a:r>
            <a:b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</a:br>
            <a: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  <a:t>Upper Saddle River, New Jersey 07458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3008313"/>
            <a:ext cx="8782050" cy="9667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Nutrition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3857625"/>
            <a:ext cx="8782050" cy="561975"/>
          </a:xfrm>
        </p:spPr>
        <p:txBody>
          <a:bodyPr/>
          <a:lstStyle/>
          <a:p>
            <a:pPr eaLnBrk="1" hangingPunct="1"/>
            <a:r>
              <a:rPr lang="en-US" sz="2500" smtClean="0"/>
              <a:t>Chapter 5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028825"/>
            <a:ext cx="8689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0000"/>
                </a:solidFill>
              </a:rPr>
              <a:t>W. Stephen Damron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80975" y="1019175"/>
            <a:ext cx="87534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Introduction to Animal Science: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Global, Biological, Social, and Industry Perspectives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575"/>
            <a:ext cx="1362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Water</a:t>
            </a:r>
            <a:r>
              <a:rPr lang="en-US" smtClean="0"/>
              <a:t> is frequently neglected in many discussions of nutrition.</a:t>
            </a:r>
          </a:p>
          <a:p>
            <a:pPr lvl="1" eaLnBrk="1" hangingPunct="1"/>
            <a:r>
              <a:rPr lang="en-US" smtClean="0"/>
              <a:t>This seems odd, considering that the body will die more quickly from water deprivation than from the deprivation of any other nutrient.</a:t>
            </a:r>
          </a:p>
          <a:p>
            <a:pPr eaLnBrk="1" hangingPunct="1"/>
            <a:r>
              <a:rPr lang="en-US" smtClean="0"/>
              <a:t>Water is used by the body as:</a:t>
            </a:r>
          </a:p>
          <a:p>
            <a:pPr lvl="1" eaLnBrk="1" hangingPunct="1"/>
            <a:r>
              <a:rPr lang="en-US" smtClean="0"/>
              <a:t>a lubricant;</a:t>
            </a:r>
          </a:p>
          <a:p>
            <a:pPr lvl="1" eaLnBrk="1" hangingPunct="1"/>
            <a:r>
              <a:rPr lang="en-US" smtClean="0"/>
              <a:t>a regulator of body temperature;</a:t>
            </a:r>
          </a:p>
          <a:p>
            <a:pPr lvl="1" eaLnBrk="1" hangingPunct="1"/>
            <a:r>
              <a:rPr lang="en-US" smtClean="0"/>
              <a:t>a solvent for the body’s solid components;</a:t>
            </a:r>
          </a:p>
          <a:p>
            <a:pPr lvl="1" eaLnBrk="1" hangingPunct="1"/>
            <a:r>
              <a:rPr lang="en-US" smtClean="0"/>
              <a:t>a transporting medium in body fluids,</a:t>
            </a:r>
          </a:p>
          <a:p>
            <a:pPr lvl="1" eaLnBrk="1" hangingPunct="1"/>
            <a:r>
              <a:rPr lang="en-US" smtClean="0"/>
              <a:t>and a necessary participant in chemical reactions.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Carbohydrates</a:t>
            </a:r>
            <a:r>
              <a:rPr lang="en-US" smtClean="0"/>
              <a:t> are sugars, starches, and cellulose; the primary use of carbohydrates is to provide animals with energy. </a:t>
            </a:r>
          </a:p>
          <a:p>
            <a:pPr eaLnBrk="1" hangingPunct="1"/>
            <a:r>
              <a:rPr lang="en-US" smtClean="0"/>
              <a:t>Grains are fed to livestock because their starch and sugar contents are easily digestible.</a:t>
            </a:r>
          </a:p>
          <a:p>
            <a:pPr eaLnBrk="1" hangingPunct="1"/>
            <a:r>
              <a:rPr lang="en-US" b="1" smtClean="0"/>
              <a:t>Cellulose</a:t>
            </a:r>
            <a:r>
              <a:rPr lang="en-US" smtClean="0"/>
              <a:t> is the major carbohydrate found in forages such as fresh pastures, silage, and hay.</a:t>
            </a:r>
          </a:p>
          <a:p>
            <a:pPr eaLnBrk="1" hangingPunct="1"/>
            <a:r>
              <a:rPr lang="en-US" smtClean="0"/>
              <a:t>Carbohydrates account for the largest single percentage of nutrient content in most commonly fed feedstuffs.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Proteins</a:t>
            </a:r>
            <a:r>
              <a:rPr lang="en-US" smtClean="0"/>
              <a:t> are compounds made up of long chains of amino acids; their primary uses are components of lean tissue, enzymes, hormones, and body metabolites.</a:t>
            </a:r>
          </a:p>
          <a:p>
            <a:pPr eaLnBrk="1" hangingPunct="1"/>
            <a:r>
              <a:rPr lang="en-US" smtClean="0"/>
              <a:t>Excess proteins in the diet are used for energy.</a:t>
            </a:r>
          </a:p>
          <a:p>
            <a:pPr eaLnBrk="1" hangingPunct="1"/>
            <a:r>
              <a:rPr lang="en-US" smtClean="0"/>
              <a:t>Animals need very different amounts of protein depending on the feeds used and the age and use of the particular animal.</a:t>
            </a:r>
          </a:p>
          <a:p>
            <a:pPr eaLnBrk="1" hangingPunct="1"/>
            <a:r>
              <a:rPr lang="en-US" smtClean="0"/>
              <a:t>Oilseed meals such as soybean meal and cottonseed meal are common protein feedstuffs.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Fats</a:t>
            </a:r>
            <a:r>
              <a:rPr lang="en-US" smtClean="0"/>
              <a:t> are esters of fatty acids and glycerol; they are used as a source of energy and essential fatty acids.</a:t>
            </a:r>
          </a:p>
          <a:p>
            <a:pPr eaLnBrk="1" hangingPunct="1"/>
            <a:r>
              <a:rPr lang="en-US" smtClean="0"/>
              <a:t>Fats are high in energy; on average, they have 2.25 times more energy than carbohydrates on an equal weight basis.</a:t>
            </a:r>
          </a:p>
          <a:p>
            <a:pPr eaLnBrk="1" hangingPunct="1"/>
            <a:r>
              <a:rPr lang="en-US" smtClean="0"/>
              <a:t>Fats are also important carriers for fat-soluble vitamins.</a:t>
            </a:r>
          </a:p>
          <a:p>
            <a:pPr eaLnBrk="1" hangingPunct="1"/>
            <a:r>
              <a:rPr lang="en-US" smtClean="0"/>
              <a:t>Common feedstuffs used for their fat content are tallow, lard, horse fat, and various vegetable oils.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Vitamins</a:t>
            </a:r>
            <a:r>
              <a:rPr lang="en-US" sz="2400" smtClean="0"/>
              <a:t> are organic compounds needed by the body in very small amounts. Many feeds are rich in vitamins, but some are very poor sources.</a:t>
            </a:r>
          </a:p>
          <a:p>
            <a:pPr eaLnBrk="1" hangingPunct="1"/>
            <a:r>
              <a:rPr lang="en-US" sz="2400" smtClean="0"/>
              <a:t>Vitamins are classified as:</a:t>
            </a:r>
          </a:p>
          <a:p>
            <a:pPr lvl="1" eaLnBrk="1" hangingPunct="1"/>
            <a:r>
              <a:rPr lang="en-US" sz="2400" u="sng" smtClean="0"/>
              <a:t>fat-soluble vitamins</a:t>
            </a:r>
            <a:r>
              <a:rPr lang="en-US" sz="2400" smtClean="0"/>
              <a:t> which tend to be involved in regulating body functions such as vision, blood clotting, tissue maintenance, and growth such as bone development</a:t>
            </a:r>
          </a:p>
          <a:p>
            <a:pPr lvl="1" eaLnBrk="1" hangingPunct="1"/>
            <a:r>
              <a:rPr lang="en-US" sz="2400" smtClean="0"/>
              <a:t>or </a:t>
            </a:r>
            <a:r>
              <a:rPr lang="en-US" sz="2400" u="sng" smtClean="0"/>
              <a:t>water-soluble vitamins</a:t>
            </a:r>
            <a:r>
              <a:rPr lang="en-US" sz="2400" smtClean="0"/>
              <a:t> that tend to be used more for body metabolic regulation.</a:t>
            </a:r>
          </a:p>
          <a:p>
            <a:pPr eaLnBrk="1" hangingPunct="1"/>
            <a:r>
              <a:rPr lang="en-US" sz="2400" smtClean="0"/>
              <a:t>Commercially prepared supplements are used in modern feed formulations and mixes.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Minerals </a:t>
            </a:r>
            <a:r>
              <a:rPr lang="en-US" smtClean="0"/>
              <a:t>are inorganic constituents of bones and teeth and an important part of the body’s enzyme systems.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Virtually all feedstuffs contain some minerals.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Supplemental minerals are provided in various forms including salt, trace mineralized salt, oyster shells, lime, and bone meal.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nutritive value of feeds is quite variable.</a:t>
            </a:r>
          </a:p>
          <a:p>
            <a:pPr eaLnBrk="1" hangingPunct="1"/>
            <a:r>
              <a:rPr lang="en-US" smtClean="0"/>
              <a:t>Feeds must be selected to provide an appropriate </a:t>
            </a:r>
            <a:r>
              <a:rPr lang="en-US" b="1" smtClean="0"/>
              <a:t>diet</a:t>
            </a:r>
            <a:r>
              <a:rPr lang="en-US" smtClean="0"/>
              <a:t> for the purpose intended.</a:t>
            </a:r>
          </a:p>
          <a:p>
            <a:pPr lvl="1" eaLnBrk="1" hangingPunct="1"/>
            <a:r>
              <a:rPr lang="en-US" smtClean="0"/>
              <a:t>Some feeds are high in energy-furnishing nutrients and are used in finishing rations or producing milk and eggs.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When protein-rich feeds and vitamin and mineral mixes are added to the energy feeds, a </a:t>
            </a:r>
            <a:r>
              <a:rPr lang="en-US" b="1" smtClean="0"/>
              <a:t>ration</a:t>
            </a:r>
            <a:r>
              <a:rPr lang="en-US" smtClean="0"/>
              <a:t> of optimum production is born.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Animals need nutrients to run the body’s metabolic machinery for maintenance, production, and reproduction.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amount of nutrients depends on:</a:t>
            </a:r>
          </a:p>
          <a:p>
            <a:pPr lvl="1" eaLnBrk="1" hangingPunct="1"/>
            <a:r>
              <a:rPr lang="en-US" smtClean="0"/>
              <a:t>type of species, its digestive tract, and any peculiarities of its metabolism;</a:t>
            </a:r>
          </a:p>
          <a:p>
            <a:pPr lvl="1" eaLnBrk="1" hangingPunct="1"/>
            <a:r>
              <a:rPr lang="en-US" smtClean="0"/>
              <a:t>and the level of production and the product(s) being produced (work, fetus, growth, milk, eggs, and fiber).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5-2 </a:t>
            </a:r>
            <a:r>
              <a:rPr lang="en-US" i="1"/>
              <a:t>Body functions dictate nutrient needs. Piglets need nutrients for growth, and sows need specific amounts for lactation.  </a:t>
            </a:r>
            <a:r>
              <a:rPr lang="en-US" sz="1200"/>
              <a:t>(Photo by Keith Weller. Courtesy USDA-Agricultural Research Service)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279525"/>
            <a:ext cx="6343650" cy="4206875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Maintenance</a:t>
            </a:r>
            <a:r>
              <a:rPr lang="en-US" smtClean="0"/>
              <a:t>, in its simplest form, refers to maintaining the body at a constant weight and temperature.</a:t>
            </a:r>
          </a:p>
          <a:p>
            <a:pPr eaLnBrk="1" hangingPunct="1"/>
            <a:r>
              <a:rPr lang="en-US" smtClean="0"/>
              <a:t>The maintenance nutrient requirement is a combination of the nutrients needed for basal metabolism (activities such as heartbeat and breathing) and those for normal animal movement.</a:t>
            </a:r>
          </a:p>
          <a:p>
            <a:pPr eaLnBrk="1" hangingPunct="1"/>
            <a:r>
              <a:rPr lang="en-US" smtClean="0"/>
              <a:t>The maintenance needs must be met before the animal will produce any useful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After studying this chapter, you should be able to: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define nutrition and understand the reason for studying nutrition.</a:t>
            </a:r>
          </a:p>
          <a:p>
            <a:pPr lvl="1" eaLnBrk="1" hangingPunct="1"/>
            <a:r>
              <a:rPr lang="en-US" sz="2000" smtClean="0"/>
              <a:t>explain what a nutrient is and know the difference between dietary essential and nonessential nutrients, classify the nutrients, and list the 50 dietary essential nutrients.</a:t>
            </a:r>
          </a:p>
          <a:p>
            <a:pPr lvl="1" eaLnBrk="1" hangingPunct="1"/>
            <a:r>
              <a:rPr lang="en-US" sz="2000" smtClean="0"/>
              <a:t>describe the general uses of nutrients in the body and discuss the major factors that affect an animal’s needs for nutrients.</a:t>
            </a:r>
          </a:p>
          <a:p>
            <a:pPr lvl="1" eaLnBrk="1" hangingPunct="1"/>
            <a:r>
              <a:rPr lang="en-US" sz="2000" smtClean="0"/>
              <a:t>explain in detail the three major types of animal trials that nutritionists use.</a:t>
            </a:r>
          </a:p>
          <a:p>
            <a:pPr lvl="1" eaLnBrk="1" hangingPunct="1"/>
            <a:r>
              <a:rPr lang="en-US" sz="2000" smtClean="0"/>
              <a:t>define and explain feedstuff analysis.</a:t>
            </a:r>
          </a:p>
          <a:p>
            <a:pPr lvl="1" eaLnBrk="1" hangingPunct="1"/>
            <a:r>
              <a:rPr lang="en-US" sz="2000" smtClean="0"/>
              <a:t>summarize the feeds evaluation procedures described in this chapter.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Growth</a:t>
            </a:r>
            <a:r>
              <a:rPr lang="en-US" smtClean="0"/>
              <a:t> is the process of increasing the body weight by adding tissue like that already present.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In growth, the body requires good-quality nutrients in relatively large amounts to build its structural units.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Nutrient needs are high in the growth phase and nutrient deficiencies become readily apparent.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Finishing</a:t>
            </a:r>
            <a:r>
              <a:rPr lang="en-US" smtClean="0"/>
              <a:t> is the final growth and fattening phase of the production of meat animals.</a:t>
            </a:r>
          </a:p>
          <a:p>
            <a:pPr eaLnBrk="1" hangingPunct="1"/>
            <a:r>
              <a:rPr lang="en-US" smtClean="0"/>
              <a:t>All nutrients are needed for the finishing phase but some differences exist in this phase compared to growth phase.</a:t>
            </a:r>
          </a:p>
          <a:p>
            <a:pPr lvl="1" eaLnBrk="1" hangingPunct="1"/>
            <a:r>
              <a:rPr lang="en-US" smtClean="0"/>
              <a:t>Energy is needed during this phase in much higher proportions.</a:t>
            </a:r>
          </a:p>
          <a:p>
            <a:pPr lvl="1" eaLnBrk="1" hangingPunct="1"/>
            <a:r>
              <a:rPr lang="en-US" smtClean="0"/>
              <a:t>Less protein as a percentage of the total diet is needed during this phase than is needed for growth or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Production</a:t>
            </a:r>
            <a:r>
              <a:rPr lang="en-US" smtClean="0"/>
              <a:t> refers to the output of products such as eggs, milk, and wool.</a:t>
            </a:r>
          </a:p>
          <a:p>
            <a:pPr lvl="1" eaLnBrk="1" hangingPunct="1"/>
            <a:r>
              <a:rPr lang="en-US" smtClean="0"/>
              <a:t>The nutrients needed for production vary with the product.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b="1" smtClean="0"/>
              <a:t>Work</a:t>
            </a:r>
            <a:r>
              <a:rPr lang="en-US" smtClean="0"/>
              <a:t> is a specialized production function and the major product of some species such as working horses, working dogs, and packing llamas.</a:t>
            </a:r>
          </a:p>
          <a:p>
            <a:pPr lvl="1" eaLnBrk="1" hangingPunct="1"/>
            <a:r>
              <a:rPr lang="en-US" smtClean="0"/>
              <a:t>The major nutrient increase needed for work is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Functions and Nutrient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Reproduction</a:t>
            </a:r>
            <a:r>
              <a:rPr lang="en-US" smtClean="0"/>
              <a:t> of live normal offspring is a basic biological necessity for a species to survive.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Providing adequate nutrition for the reproductive function must be accomplished in addition to maintenance and production.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Energy and protein must be increased, as well as several minerals and vitamins.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Properly feeding livestock requires knowledge of the nutrient found in the feedstuffs available and balancing of these nutrients to meet the physiological needs for the species in question.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comprehensive evaluation procedure discovers nutrient composition, </a:t>
            </a:r>
            <a:r>
              <a:rPr lang="en-US" b="1" smtClean="0"/>
              <a:t>digestibility</a:t>
            </a:r>
            <a:r>
              <a:rPr lang="en-US" smtClean="0"/>
              <a:t>, productive value, </a:t>
            </a:r>
            <a:r>
              <a:rPr lang="en-US" b="1" smtClean="0"/>
              <a:t>palatability</a:t>
            </a:r>
            <a:r>
              <a:rPr lang="en-US" smtClean="0"/>
              <a:t>, and the physical or handling characteristics of </a:t>
            </a:r>
            <a:r>
              <a:rPr lang="en-US" b="1" smtClean="0"/>
              <a:t>feeds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basis types of analytical methods are commonly used to analyze feeds for nutrient content.</a:t>
            </a:r>
          </a:p>
          <a:p>
            <a:pPr lvl="1" eaLnBrk="1" hangingPunct="1"/>
            <a:r>
              <a:rPr lang="en-US" i="1" smtClean="0"/>
              <a:t>Chemical procedures</a:t>
            </a:r>
            <a:r>
              <a:rPr lang="en-US" b="1" i="1" smtClean="0"/>
              <a:t> </a:t>
            </a:r>
            <a:r>
              <a:rPr lang="en-US" smtClean="0"/>
              <a:t>are standard chemistry applied to feeds.</a:t>
            </a:r>
          </a:p>
          <a:p>
            <a:pPr lvl="1" eaLnBrk="1" hangingPunct="1"/>
            <a:r>
              <a:rPr lang="en-US" i="1" smtClean="0"/>
              <a:t>Biological procedures</a:t>
            </a:r>
            <a:r>
              <a:rPr lang="en-US" smtClean="0"/>
              <a:t> use animals to test feeds; this is time consuming, labor intensive, and expensive.</a:t>
            </a:r>
          </a:p>
          <a:p>
            <a:pPr lvl="1" eaLnBrk="1" hangingPunct="1"/>
            <a:r>
              <a:rPr lang="en-US" i="1" smtClean="0"/>
              <a:t>Microbiological procedures</a:t>
            </a:r>
            <a:r>
              <a:rPr lang="en-US" smtClean="0"/>
              <a:t> are similar to biological procedures but use bacteria in place of higher animals.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Proximate analysis</a:t>
            </a:r>
            <a:r>
              <a:rPr lang="en-US" smtClean="0"/>
              <a:t> is a set of chemical/analytical procedures designed to partition feedstuffs into </a:t>
            </a:r>
          </a:p>
          <a:p>
            <a:pPr lvl="1" eaLnBrk="1" hangingPunct="1"/>
            <a:r>
              <a:rPr lang="en-US" smtClean="0"/>
              <a:t>water, </a:t>
            </a:r>
          </a:p>
          <a:p>
            <a:pPr lvl="1" eaLnBrk="1" hangingPunct="1"/>
            <a:r>
              <a:rPr lang="en-US" smtClean="0"/>
              <a:t>ash, </a:t>
            </a:r>
          </a:p>
          <a:p>
            <a:pPr lvl="1" eaLnBrk="1" hangingPunct="1"/>
            <a:r>
              <a:rPr lang="en-US" smtClean="0"/>
              <a:t>crude protein, </a:t>
            </a:r>
          </a:p>
          <a:p>
            <a:pPr lvl="1" eaLnBrk="1" hangingPunct="1"/>
            <a:r>
              <a:rPr lang="en-US" smtClean="0"/>
              <a:t>ether extract, </a:t>
            </a:r>
          </a:p>
          <a:p>
            <a:pPr lvl="1" eaLnBrk="1" hangingPunct="1"/>
            <a:r>
              <a:rPr lang="en-US" smtClean="0"/>
              <a:t>crude fiber, </a:t>
            </a:r>
          </a:p>
          <a:p>
            <a:pPr lvl="1" eaLnBrk="1" hangingPunct="1"/>
            <a:r>
              <a:rPr lang="en-US" smtClean="0"/>
              <a:t>and nitrogen-free extract.</a:t>
            </a:r>
          </a:p>
          <a:p>
            <a:pPr eaLnBrk="1" hangingPunct="1"/>
            <a:r>
              <a:rPr lang="en-US" smtClean="0"/>
              <a:t>This is the most common set of chemical tests used on feedstuffs.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Dry matter</a:t>
            </a:r>
            <a:r>
              <a:rPr lang="en-US" smtClean="0"/>
              <a:t> is determined by heating a feed sample until all water have evaporated; the percentage of sample that remains is referred to as dry matter.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properly balance a diet and know how much of each ingredient to mix into a ration, the dry matter must be determined.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Ash </a:t>
            </a:r>
            <a:r>
              <a:rPr lang="en-US" smtClean="0"/>
              <a:t>is considered the mineral content of the feedstuff. </a:t>
            </a:r>
          </a:p>
          <a:p>
            <a:pPr lvl="1" eaLnBrk="1" hangingPunct="1"/>
            <a:r>
              <a:rPr lang="en-US" smtClean="0"/>
              <a:t>It is determined by burning a sample in a very hot oven (500-600°C) to burn off all the organic matter.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Crude protein </a:t>
            </a:r>
            <a:r>
              <a:rPr lang="en-US" smtClean="0"/>
              <a:t>(CP) is determined by the Kjeldahl process, which isolates and measures the nitrogen content of the feed.</a:t>
            </a:r>
          </a:p>
          <a:p>
            <a:pPr lvl="1" eaLnBrk="1" hangingPunct="1"/>
            <a:r>
              <a:rPr lang="en-US" smtClean="0"/>
              <a:t>Crude protein can then be calculated by  multiplying total N by 6.25.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determine </a:t>
            </a:r>
            <a:r>
              <a:rPr lang="en-US" b="1" smtClean="0"/>
              <a:t>ether extract</a:t>
            </a:r>
            <a:r>
              <a:rPr lang="en-US" smtClean="0"/>
              <a:t> (EE) (fat), a dry feed sample is extracted with diethyl ether.</a:t>
            </a:r>
          </a:p>
          <a:p>
            <a:pPr lvl="1" eaLnBrk="1" hangingPunct="1"/>
            <a:r>
              <a:rPr lang="en-US" smtClean="0"/>
              <a:t>The value of this test is to isolate the portion of the feed that has high-caloric density. </a:t>
            </a:r>
          </a:p>
          <a:p>
            <a:pPr eaLnBrk="1" hangingPunct="1"/>
            <a:r>
              <a:rPr lang="en-US" i="1" smtClean="0"/>
              <a:t>Carbohydrates (CHO)</a:t>
            </a:r>
            <a:r>
              <a:rPr lang="en-US" smtClean="0"/>
              <a:t> are not determined by direct analysis, but are measured in two fractions:</a:t>
            </a:r>
          </a:p>
          <a:p>
            <a:pPr lvl="1" eaLnBrk="1" hangingPunct="1"/>
            <a:r>
              <a:rPr lang="en-US" b="1" smtClean="0"/>
              <a:t>crude fiber </a:t>
            </a:r>
            <a:r>
              <a:rPr lang="en-US" smtClean="0"/>
              <a:t>(CF)</a:t>
            </a:r>
          </a:p>
          <a:p>
            <a:pPr lvl="1" eaLnBrk="1" hangingPunct="1"/>
            <a:r>
              <a:rPr lang="en-US" smtClean="0"/>
              <a:t>and </a:t>
            </a:r>
            <a:r>
              <a:rPr lang="en-US" b="1" smtClean="0"/>
              <a:t>nitrogen-free extract (NFE)</a:t>
            </a:r>
            <a:r>
              <a:rPr lang="en-US" smtClean="0"/>
              <a:t> or nonfiber carbohydrates.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nutrition is important because: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Nutrition affects general health and well-being, physical abilities, and susceptibility to and ability to recover from disease.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Nutrition is also an intricate part of many body systems; if we understand nutrition, we can understand those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crude fiber (CF) procedure is an attempt to simulate digestion in the true stomach and the small intestine.</a:t>
            </a:r>
          </a:p>
          <a:p>
            <a:pPr lvl="1" eaLnBrk="1" hangingPunct="1"/>
            <a:r>
              <a:rPr lang="en-US" smtClean="0"/>
              <a:t>CF is made up of cellulose, hemicellulose, and insoluble lignin.</a:t>
            </a:r>
          </a:p>
          <a:p>
            <a:pPr eaLnBrk="1" hangingPunct="1"/>
            <a:r>
              <a:rPr lang="en-US" smtClean="0"/>
              <a:t>Nitrogen-free extract (NFE) is determined by subtracting water, ash, crude protein, fiber, and fat found in the feed from 100.</a:t>
            </a:r>
          </a:p>
          <a:p>
            <a:pPr lvl="1" eaLnBrk="1" hangingPunct="1"/>
            <a:r>
              <a:rPr lang="en-US" smtClean="0"/>
              <a:t>NFE should be the readily available carbohydrates, such as sugars and starches.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Van Soest method is an alternative fiber analysis that was developed as a means of better describing forages in response to the limitations of proximate analysis.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method can be used to predict the intake and digestibility of feedstuffs and is a means of evaluating heat damage to forages.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295400"/>
            <a:ext cx="5921375" cy="4398963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838200" y="5694363"/>
            <a:ext cx="7391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5-8 </a:t>
            </a:r>
            <a:r>
              <a:rPr lang="en-US" i="1"/>
              <a:t>Flow diagram of the Van Soest fiber analysis.  	    </a:t>
            </a:r>
            <a:r>
              <a:rPr lang="en-US" sz="1200"/>
              <a:t>(Source: Jurgens, M.H. 1993, p. 58. Used with permission)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Vitamins </a:t>
            </a:r>
            <a:r>
              <a:rPr lang="en-US" smtClean="0"/>
              <a:t>must be assayed individually.</a:t>
            </a:r>
          </a:p>
          <a:p>
            <a:pPr lvl="1" eaLnBrk="1" hangingPunct="1"/>
            <a:r>
              <a:rPr lang="en-US" smtClean="0"/>
              <a:t>Biological assays are used for some; other are determined by chemical analysis.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smtClean="0"/>
              <a:t>The </a:t>
            </a:r>
            <a:r>
              <a:rPr lang="en-US" i="1" smtClean="0"/>
              <a:t>determination of energy content</a:t>
            </a:r>
            <a:r>
              <a:rPr lang="en-US" smtClean="0"/>
              <a:t> of common feedstuffs is a very important part of nutrition.</a:t>
            </a:r>
          </a:p>
          <a:p>
            <a:pPr lvl="1" eaLnBrk="1" hangingPunct="1"/>
            <a:r>
              <a:rPr lang="en-US" smtClean="0"/>
              <a:t>An instrument called a </a:t>
            </a:r>
            <a:r>
              <a:rPr lang="en-US" b="1" smtClean="0"/>
              <a:t>bomb calorimeter</a:t>
            </a:r>
            <a:r>
              <a:rPr lang="en-US" smtClean="0"/>
              <a:t> is used to determine the gross energy content of feedstuffs.</a:t>
            </a:r>
          </a:p>
          <a:p>
            <a:pPr lvl="1" eaLnBrk="1" hangingPunct="1"/>
            <a:r>
              <a:rPr lang="en-US" smtClean="0"/>
              <a:t>Gross energy is expressed in </a:t>
            </a:r>
            <a:r>
              <a:rPr lang="en-US" b="1" smtClean="0"/>
              <a:t>calories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/>
              <a:t>Determining the Value of Feedstuffs to Animals</a:t>
            </a:r>
          </a:p>
          <a:p>
            <a:pPr lvl="1" eaLnBrk="1" hangingPunct="1"/>
            <a:r>
              <a:rPr lang="en-US" smtClean="0"/>
              <a:t>Although chemical analysis of feed is important, it is only one step in determining the value of a </a:t>
            </a:r>
            <a:r>
              <a:rPr lang="en-US" b="1" smtClean="0"/>
              <a:t>feedstuff</a:t>
            </a:r>
            <a:r>
              <a:rPr lang="en-US" smtClean="0"/>
              <a:t> to animals.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To understand how feed affects the animal, we conduct three major types of animal trials:</a:t>
            </a:r>
          </a:p>
          <a:p>
            <a:pPr lvl="2" eaLnBrk="1" hangingPunct="1"/>
            <a:r>
              <a:rPr lang="en-US" b="1" smtClean="0"/>
              <a:t>feeding trials,</a:t>
            </a:r>
          </a:p>
          <a:p>
            <a:pPr lvl="2" eaLnBrk="1" hangingPunct="1"/>
            <a:r>
              <a:rPr lang="en-US" b="1" smtClean="0"/>
              <a:t>digestion trials,</a:t>
            </a:r>
          </a:p>
          <a:p>
            <a:pPr lvl="2" eaLnBrk="1" hangingPunct="1"/>
            <a:r>
              <a:rPr lang="en-US" smtClean="0"/>
              <a:t>and </a:t>
            </a:r>
            <a:r>
              <a:rPr lang="en-US" b="1" smtClean="0"/>
              <a:t>metabolism trials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>
                <a:solidFill>
                  <a:srgbClr val="000000"/>
                </a:solidFill>
              </a:rPr>
              <a:t>Determining the Value of Feedstuffs to Animals</a:t>
            </a:r>
          </a:p>
          <a:p>
            <a:pPr lvl="1" eaLnBrk="1" hangingPunct="1"/>
            <a:r>
              <a:rPr lang="en-US" smtClean="0"/>
              <a:t>A feeding trial is used to determine if animals will eat a feedstuff and how they will perform on it.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Common types of feeding trials include:</a:t>
            </a:r>
          </a:p>
          <a:p>
            <a:pPr lvl="2" eaLnBrk="1" hangingPunct="1"/>
            <a:r>
              <a:rPr lang="en-US" smtClean="0"/>
              <a:t>growth trials,</a:t>
            </a:r>
          </a:p>
          <a:p>
            <a:pPr lvl="2" eaLnBrk="1" hangingPunct="1"/>
            <a:r>
              <a:rPr lang="en-US" smtClean="0"/>
              <a:t>lactation trials,</a:t>
            </a:r>
          </a:p>
          <a:p>
            <a:pPr lvl="2" eaLnBrk="1" hangingPunct="1"/>
            <a:r>
              <a:rPr lang="en-US" smtClean="0"/>
              <a:t>egg production,</a:t>
            </a:r>
          </a:p>
          <a:p>
            <a:pPr lvl="2" eaLnBrk="1" hangingPunct="1"/>
            <a:r>
              <a:rPr lang="en-US" smtClean="0"/>
              <a:t>endurance (for horses),</a:t>
            </a:r>
          </a:p>
          <a:p>
            <a:pPr lvl="2" eaLnBrk="1" hangingPunct="1"/>
            <a:r>
              <a:rPr lang="en-US" smtClean="0"/>
              <a:t>or even measurement of some specified body function (sperm count, bone levels of calcium, etc.)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>
                <a:solidFill>
                  <a:srgbClr val="000000"/>
                </a:solidFill>
              </a:rPr>
              <a:t>Determining the Value of Feedstuffs to Animals</a:t>
            </a:r>
          </a:p>
          <a:p>
            <a:pPr lvl="1" eaLnBrk="1" hangingPunct="1"/>
            <a:r>
              <a:rPr lang="en-US" smtClean="0"/>
              <a:t>Digestion trials are used specifically to discover the degree to which a feedstuff is digested and absorbed by the animal.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We feed a feedstuff with known nutrient makeup; feces are collected and analyzed to determine the nutrients that remain in it.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We then calculate a digestion coefficient by taking the difference in the nutrients fed and then excreted and calculate a percent disappearance.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>
                <a:solidFill>
                  <a:srgbClr val="000000"/>
                </a:solidFill>
              </a:rPr>
              <a:t>Determining the Value of Feedstuffs to Animals</a:t>
            </a:r>
          </a:p>
          <a:p>
            <a:pPr lvl="1" eaLnBrk="1" hangingPunct="1"/>
            <a:r>
              <a:rPr lang="en-US" sz="2300" smtClean="0">
                <a:solidFill>
                  <a:srgbClr val="000000"/>
                </a:solidFill>
              </a:rPr>
              <a:t>Metabolism trials are more advanced digestion trials that include measures of such things as urine and hair loss.</a:t>
            </a:r>
          </a:p>
          <a:p>
            <a:pPr lvl="1" eaLnBrk="1" hangingPunct="1"/>
            <a:endParaRPr lang="en-US" sz="230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300" smtClean="0">
                <a:solidFill>
                  <a:srgbClr val="000000"/>
                </a:solidFill>
              </a:rPr>
              <a:t>One type of metabolism trial is a </a:t>
            </a:r>
            <a:r>
              <a:rPr lang="en-US" sz="2300" b="1" smtClean="0">
                <a:solidFill>
                  <a:srgbClr val="000000"/>
                </a:solidFill>
              </a:rPr>
              <a:t>balance trial.</a:t>
            </a:r>
          </a:p>
          <a:p>
            <a:pPr lvl="1" eaLnBrk="1" hangingPunct="1"/>
            <a:endParaRPr lang="en-US" sz="2300" b="1" smtClean="0">
              <a:solidFill>
                <a:srgbClr val="000000"/>
              </a:solidFill>
            </a:endParaRPr>
          </a:p>
          <a:p>
            <a:pPr lvl="2" eaLnBrk="1" hangingPunct="1"/>
            <a:r>
              <a:rPr lang="en-US" sz="2100" smtClean="0">
                <a:solidFill>
                  <a:srgbClr val="000000"/>
                </a:solidFill>
              </a:rPr>
              <a:t>The goal of a balance trial is to measure total intake and excretion so that retention in the animal’s body can be calculated.</a:t>
            </a:r>
          </a:p>
          <a:p>
            <a:pPr lvl="2" eaLnBrk="1" hangingPunct="1"/>
            <a:endParaRPr lang="en-US" sz="2100" smtClean="0">
              <a:solidFill>
                <a:srgbClr val="000000"/>
              </a:solidFill>
            </a:endParaRPr>
          </a:p>
          <a:p>
            <a:pPr lvl="2" eaLnBrk="1" hangingPunct="1"/>
            <a:r>
              <a:rPr lang="en-US" sz="2100" smtClean="0">
                <a:solidFill>
                  <a:srgbClr val="000000"/>
                </a:solidFill>
              </a:rPr>
              <a:t>Net retention of a nutrient within the body is positive balance and net loss is negative balance.</a:t>
            </a:r>
          </a:p>
          <a:p>
            <a:pPr lvl="2" eaLnBrk="1" hangingPunct="1"/>
            <a:endParaRPr lang="en-US" sz="2100" smtClean="0">
              <a:solidFill>
                <a:srgbClr val="000000"/>
              </a:solidFill>
            </a:endParaRPr>
          </a:p>
          <a:p>
            <a:pPr lvl="2" eaLnBrk="1" hangingPunct="1"/>
            <a:endParaRPr lang="en-US" sz="21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b="1" dirty="0">
                <a:solidFill>
                  <a:srgbClr val="000000"/>
                </a:solidFill>
              </a:rPr>
              <a:t>Determining the Value of Feedstuffs to Animals</a:t>
            </a:r>
          </a:p>
          <a:p>
            <a:pPr lvl="1" eaLnBrk="1" hangingPunct="1">
              <a:defRPr/>
            </a:pPr>
            <a:r>
              <a:rPr lang="en-US" dirty="0" smtClean="0"/>
              <a:t>The following formula is used to calculate digestion coefficients.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2400" y="3551238"/>
            <a:ext cx="8839200" cy="868362"/>
            <a:chOff x="838200" y="3352800"/>
            <a:chExt cx="7772400" cy="868233"/>
          </a:xfrm>
        </p:grpSpPr>
        <p:grpSp>
          <p:nvGrpSpPr>
            <p:cNvPr id="51204" name="Group 5"/>
            <p:cNvGrpSpPr>
              <a:grpSpLocks/>
            </p:cNvGrpSpPr>
            <p:nvPr/>
          </p:nvGrpSpPr>
          <p:grpSpPr bwMode="auto">
            <a:xfrm>
              <a:off x="838200" y="3352800"/>
              <a:ext cx="3886200" cy="868233"/>
              <a:chOff x="457200" y="3352800"/>
              <a:chExt cx="6899988" cy="868233"/>
            </a:xfrm>
          </p:grpSpPr>
          <p:sp>
            <p:nvSpPr>
              <p:cNvPr id="51206" name="TextBox 3"/>
              <p:cNvSpPr txBox="1">
                <a:spLocks noChangeArrowheads="1"/>
              </p:cNvSpPr>
              <p:nvPr/>
            </p:nvSpPr>
            <p:spPr bwMode="auto">
              <a:xfrm>
                <a:off x="457200" y="3352800"/>
                <a:ext cx="689998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200" u="sng"/>
                  <a:t>Nutrient intake – Nutrient in feces</a:t>
                </a:r>
              </a:p>
            </p:txBody>
          </p:sp>
          <p:sp>
            <p:nvSpPr>
              <p:cNvPr id="51207" name="TextBox 4"/>
              <p:cNvSpPr txBox="1">
                <a:spLocks noChangeArrowheads="1"/>
              </p:cNvSpPr>
              <p:nvPr/>
            </p:nvSpPr>
            <p:spPr bwMode="auto">
              <a:xfrm>
                <a:off x="457200" y="3790146"/>
                <a:ext cx="647700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200"/>
                  <a:t>Nutrient intake</a:t>
                </a:r>
              </a:p>
            </p:txBody>
          </p:sp>
        </p:grpSp>
        <p:sp>
          <p:nvSpPr>
            <p:cNvPr id="51205" name="TextBox 10"/>
            <p:cNvSpPr txBox="1">
              <a:spLocks noChangeArrowheads="1"/>
            </p:cNvSpPr>
            <p:nvPr/>
          </p:nvSpPr>
          <p:spPr bwMode="auto">
            <a:xfrm>
              <a:off x="4657397" y="3481626"/>
              <a:ext cx="39532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X 100 = Nutrient digestibility (%)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smtClean="0">
                <a:solidFill>
                  <a:srgbClr val="000000"/>
                </a:solidFill>
              </a:rPr>
              <a:t>Determining the Value of Feedstuffs to Animals</a:t>
            </a:r>
          </a:p>
          <a:p>
            <a:pPr lvl="1" eaLnBrk="1" hangingPunct="1"/>
            <a:r>
              <a:rPr lang="en-US" smtClean="0"/>
              <a:t>TDN (total digestible nutrients) is a measure that historically was used extensively to balance rations for livestock.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It is considered to be the digestible energy content of a feed.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TDN is calculated using digestion coefficients for crude protein, ether extract, crude fiber, and nitrogen free extract portions of a feed sample.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Nutrition</a:t>
            </a:r>
            <a:r>
              <a:rPr lang="en-US" smtClean="0"/>
              <a:t> is the study of how the body uses the nutrients in feed to sustain life and for productive purposes.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In commercial livestock production, it is important to study nutrition to be able to feed livestock cost effectively.</a:t>
            </a:r>
          </a:p>
          <a:p>
            <a:pPr lvl="1" eaLnBrk="1" hangingPunct="1"/>
            <a:r>
              <a:rPr lang="en-US" smtClean="0"/>
              <a:t>Depending on the type of enterprise, the cost of feed and feeding is 45-75% of the total cost of livestock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basis procedure for calculating TDN is indicated by the following example: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8229600" cy="3292475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Expressing Feed Composition on a 		 Dry-Matter (DM) Basis</a:t>
            </a:r>
          </a:p>
          <a:p>
            <a:pPr eaLnBrk="1" hangingPunct="1"/>
            <a:endParaRPr lang="en-US" b="1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The nutrient contents of a feed are commonly expressed on either an air-dry (as-is) basis or a dry-matter basis.</a:t>
            </a:r>
          </a:p>
          <a:p>
            <a:pPr lvl="1" eaLnBrk="1" hangingPunct="1"/>
            <a:endParaRPr lang="en-US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000000"/>
                </a:solidFill>
              </a:rPr>
              <a:t>To balance and feed rations, it is important to be able to convert them back and forth.</a:t>
            </a:r>
          </a:p>
          <a:p>
            <a:pPr lvl="1" eaLnBrk="1" hangingPunct="1"/>
            <a:endParaRPr lang="en-US" sz="2100" b="1" smtClean="0">
              <a:solidFill>
                <a:srgbClr val="000000"/>
              </a:solidFill>
            </a:endParaRP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Expressing Feed Composition on a 		 Dry-Matter (DM) Basis</a:t>
            </a:r>
          </a:p>
          <a:p>
            <a:pPr lvl="1" eaLnBrk="1" hangingPunct="1">
              <a:defRPr/>
            </a:pPr>
            <a:r>
              <a:rPr lang="en-US" dirty="0" smtClean="0"/>
              <a:t>The following equation demonstrates how to make the conversion.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2400" y="3551238"/>
            <a:ext cx="8839200" cy="868362"/>
            <a:chOff x="838200" y="3352800"/>
            <a:chExt cx="7772400" cy="868233"/>
          </a:xfrm>
        </p:grpSpPr>
        <p:grpSp>
          <p:nvGrpSpPr>
            <p:cNvPr id="55300" name="Group 5"/>
            <p:cNvGrpSpPr>
              <a:grpSpLocks/>
            </p:cNvGrpSpPr>
            <p:nvPr/>
          </p:nvGrpSpPr>
          <p:grpSpPr bwMode="auto">
            <a:xfrm>
              <a:off x="838200" y="3352800"/>
              <a:ext cx="3733800" cy="868233"/>
              <a:chOff x="457200" y="3352800"/>
              <a:chExt cx="6629400" cy="868233"/>
            </a:xfrm>
          </p:grpSpPr>
          <p:sp>
            <p:nvSpPr>
              <p:cNvPr id="55302" name="TextBox 3"/>
              <p:cNvSpPr txBox="1">
                <a:spLocks noChangeArrowheads="1"/>
              </p:cNvSpPr>
              <p:nvPr/>
            </p:nvSpPr>
            <p:spPr bwMode="auto">
              <a:xfrm>
                <a:off x="457200" y="3352800"/>
                <a:ext cx="66294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200" u="sng"/>
                  <a:t>Nutrient value on air dry basis </a:t>
                </a:r>
              </a:p>
            </p:txBody>
          </p:sp>
          <p:sp>
            <p:nvSpPr>
              <p:cNvPr id="55303" name="TextBox 4"/>
              <p:cNvSpPr txBox="1">
                <a:spLocks noChangeArrowheads="1"/>
              </p:cNvSpPr>
              <p:nvPr/>
            </p:nvSpPr>
            <p:spPr bwMode="auto">
              <a:xfrm>
                <a:off x="457200" y="3790146"/>
                <a:ext cx="647700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200"/>
                  <a:t>Dry-matter content of feed</a:t>
                </a:r>
              </a:p>
            </p:txBody>
          </p:sp>
        </p:grpSp>
        <p:sp>
          <p:nvSpPr>
            <p:cNvPr id="55301" name="TextBox 10"/>
            <p:cNvSpPr txBox="1">
              <a:spLocks noChangeArrowheads="1"/>
            </p:cNvSpPr>
            <p:nvPr/>
          </p:nvSpPr>
          <p:spPr bwMode="auto">
            <a:xfrm>
              <a:off x="4419600" y="3481626"/>
              <a:ext cx="4191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X 100 = Nutrient on a DM basis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Measures of Energy</a:t>
            </a:r>
          </a:p>
          <a:p>
            <a:pPr lvl="1" eaLnBrk="1" hangingPunct="1"/>
            <a:r>
              <a:rPr lang="en-US" smtClean="0"/>
              <a:t>The units of energy most frequently used are:</a:t>
            </a:r>
          </a:p>
          <a:p>
            <a:pPr lvl="2" eaLnBrk="1" hangingPunct="1"/>
            <a:r>
              <a:rPr lang="en-US" smtClean="0"/>
              <a:t>Calorie (cal) = amount of heat/energy needed to raise 1 g of H</a:t>
            </a:r>
            <a:r>
              <a:rPr lang="en-US" baseline="-25000" smtClean="0"/>
              <a:t>2</a:t>
            </a:r>
            <a:r>
              <a:rPr lang="en-US" smtClean="0"/>
              <a:t>O 1°C</a:t>
            </a:r>
          </a:p>
          <a:p>
            <a:pPr lvl="2" eaLnBrk="1" hangingPunct="1"/>
            <a:r>
              <a:rPr lang="en-US" smtClean="0"/>
              <a:t>Kilocalorie (kcal) = 1,000 calories</a:t>
            </a:r>
          </a:p>
          <a:p>
            <a:pPr lvl="2" eaLnBrk="1" hangingPunct="1"/>
            <a:r>
              <a:rPr lang="en-US" smtClean="0"/>
              <a:t>Megacalorie (mcal) = 1,000,000 calories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Uses of these units differs by species.</a:t>
            </a:r>
          </a:p>
          <a:p>
            <a:pPr lvl="2" eaLnBrk="1" hangingPunct="1"/>
            <a:r>
              <a:rPr lang="en-US" smtClean="0"/>
              <a:t>In human and pet nutrition, the term </a:t>
            </a:r>
            <a:r>
              <a:rPr lang="en-US" i="1" smtClean="0"/>
              <a:t>kilocalorie</a:t>
            </a:r>
            <a:r>
              <a:rPr lang="en-US" smtClean="0"/>
              <a:t> is used.</a:t>
            </a:r>
          </a:p>
          <a:p>
            <a:pPr lvl="2" eaLnBrk="1" hangingPunct="1"/>
            <a:r>
              <a:rPr lang="en-US" smtClean="0"/>
              <a:t>In livestock nutrition, Mcal are most frequently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amount of energy lost from feed in the various compartments depends on several factors, including the kind of feed, its digestibility, and the animal.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These losses occur during digestion and metabolism and include heat of fermentation of the microbial population in ruminants and horses.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3803650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  <p:sp>
        <p:nvSpPr>
          <p:cNvPr id="58371" name="TextBox 6"/>
          <p:cNvSpPr txBox="1">
            <a:spLocks noChangeArrowheads="1"/>
          </p:cNvSpPr>
          <p:nvPr/>
        </p:nvSpPr>
        <p:spPr bwMode="auto">
          <a:xfrm>
            <a:off x="838200" y="54943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5-9 </a:t>
            </a:r>
            <a:r>
              <a:rPr lang="en-US" i="1"/>
              <a:t>Schematic diagram for partitioning energy values of feeds. The numbers in parentheses represent range of the losses.  	    </a:t>
            </a:r>
            <a:r>
              <a:rPr lang="en-US" sz="1200"/>
              <a:t>(Source: Adapted from Wagner, 1977. Used with permission)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Energy Content of Nutrients</a:t>
            </a:r>
          </a:p>
          <a:p>
            <a:pPr lvl="1" eaLnBrk="1" hangingPunct="1"/>
            <a:r>
              <a:rPr lang="en-US" smtClean="0"/>
              <a:t>Carbohydrates, proteins, and fats all provide energy to the animal; however, their energy content (energy densities) are very different.</a:t>
            </a:r>
          </a:p>
          <a:p>
            <a:pPr lvl="1" eaLnBrk="1" hangingPunct="1"/>
            <a:endParaRPr lang="en-US" smtClean="0"/>
          </a:p>
          <a:p>
            <a:pPr lvl="2" eaLnBrk="1" hangingPunct="1"/>
            <a:r>
              <a:rPr lang="en-US" smtClean="0"/>
              <a:t>Carbohydrates have approximately 4 kcal/g.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Proteins have approximately 5.65 kcal/g, but about 1.65 kcal/g are lost in urine giving a net of 4 kcal/g.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Fats have approximately 9.0 kcal/g; it’s given a value that is 2.25 times greater than CHO and 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Efficiency of Energy Use</a:t>
            </a:r>
          </a:p>
          <a:p>
            <a:pPr lvl="1" eaLnBrk="1" hangingPunct="1"/>
            <a:r>
              <a:rPr lang="en-US" smtClean="0"/>
              <a:t>The purpose of all energy conversions in the body of animals is to convert energy into something useful, such as maintenance and/or products like meat, milk, work, wool, and eggs.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Metabolizable energy is used with different efficiency for various productive functions, some of which are more important in some species and not in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3065463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838200" y="53340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5-10 </a:t>
            </a:r>
            <a:r>
              <a:rPr lang="en-US" i="1"/>
              <a:t>Efficiency of ME utilization.</a:t>
            </a:r>
            <a:r>
              <a:rPr lang="en-US" sz="1200"/>
              <a:t>(Source: Wagner, 1977. Used with permission)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Efficiency of Energy Use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This is all related to TDN; the following formula is used to convert TDN to digestible energy (DE) and metabolizable energy (ME):</a:t>
            </a:r>
          </a:p>
          <a:p>
            <a:pPr marL="914400" lvl="2" indent="0" eaLnBrk="1" hangingPunct="1">
              <a:buFontTx/>
              <a:buNone/>
            </a:pPr>
            <a:endParaRPr lang="en-US" smtClean="0"/>
          </a:p>
          <a:p>
            <a:pPr marL="914400" lvl="2" indent="0" eaLnBrk="1" hangingPunct="1">
              <a:buFontTx/>
              <a:buNone/>
            </a:pPr>
            <a:r>
              <a:rPr lang="en-US" sz="2800" b="1" smtClean="0"/>
              <a:t>1 lb TDN = 2.0 Mcal DE or 1.7 Mcal ME</a:t>
            </a:r>
          </a:p>
          <a:p>
            <a:pPr marL="914400" lvl="2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field of nutrition is broad and encompasses much information: nutritionists thus need to specialize.</a:t>
            </a:r>
          </a:p>
          <a:p>
            <a:pPr lvl="1" eaLnBrk="1" hangingPunct="1"/>
            <a:r>
              <a:rPr lang="en-US" b="1" smtClean="0"/>
              <a:t>Monogastric </a:t>
            </a:r>
            <a:r>
              <a:rPr lang="en-US" smtClean="0"/>
              <a:t>nutritionists focus on one-stomached animals such as poultry, swine, horses, dogs, cats, fish, rats, mice, monkeys, and some zoo animals.</a:t>
            </a:r>
          </a:p>
          <a:p>
            <a:pPr lvl="1" eaLnBrk="1" hangingPunct="1"/>
            <a:r>
              <a:rPr lang="en-US" b="1" smtClean="0"/>
              <a:t>Ruminant </a:t>
            </a:r>
            <a:r>
              <a:rPr lang="en-US" smtClean="0"/>
              <a:t>nutritionists specialize in animals that have a rumen such as sheep, goats, and beef/dairy cattle. </a:t>
            </a:r>
          </a:p>
          <a:p>
            <a:pPr lvl="1" eaLnBrk="1" hangingPunct="1"/>
            <a:r>
              <a:rPr lang="en-US" smtClean="0"/>
              <a:t>Most nutritionists tend to fall into one or the other of two additional camps: </a:t>
            </a:r>
            <a:r>
              <a:rPr lang="en-US" b="1" smtClean="0"/>
              <a:t>basic nutritionists</a:t>
            </a:r>
            <a:r>
              <a:rPr lang="en-US" smtClean="0"/>
              <a:t> or</a:t>
            </a:r>
            <a:r>
              <a:rPr lang="en-US" b="1" smtClean="0"/>
              <a:t> applied/production nutritionists.</a:t>
            </a:r>
            <a:endParaRPr lang="en-US" smtClean="0"/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Nutrient Requirements</a:t>
            </a:r>
          </a:p>
          <a:p>
            <a:pPr lvl="1" eaLnBrk="1" hangingPunct="1"/>
            <a:r>
              <a:rPr lang="en-US" smtClean="0"/>
              <a:t>The outcome of all chemical tests and tall the animal trials has been the development of a set of nutrient requirements for the various species of animals commonly used in agriculture, research, and as companions.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National Research Council, a branch of the National Academy of Science, publishes these nutrient requirements and recommendations for feeding animals in various stages of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Ration Formulation</a:t>
            </a:r>
          </a:p>
          <a:p>
            <a:pPr lvl="1" eaLnBrk="1" hangingPunct="1"/>
            <a:r>
              <a:rPr lang="en-US" smtClean="0"/>
              <a:t>The amount of feed offered to an animal during a 24-hour period is called a </a:t>
            </a:r>
            <a:r>
              <a:rPr lang="en-US" b="1" smtClean="0"/>
              <a:t>ration</a:t>
            </a:r>
            <a:r>
              <a:rPr lang="en-US" smtClean="0"/>
              <a:t>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 good </a:t>
            </a:r>
            <a:r>
              <a:rPr lang="en-US" i="1" smtClean="0"/>
              <a:t>balanced </a:t>
            </a:r>
            <a:r>
              <a:rPr lang="en-US" smtClean="0"/>
              <a:t>ration must be:</a:t>
            </a:r>
          </a:p>
          <a:p>
            <a:pPr lvl="2" eaLnBrk="1" hangingPunct="1"/>
            <a:r>
              <a:rPr lang="en-US" smtClean="0"/>
              <a:t>palatable;</a:t>
            </a:r>
          </a:p>
          <a:p>
            <a:pPr lvl="2" eaLnBrk="1" hangingPunct="1"/>
            <a:r>
              <a:rPr lang="en-US" smtClean="0"/>
              <a:t>free of damaging amounts of molds, disease, or other quality lowering factors;</a:t>
            </a:r>
          </a:p>
          <a:p>
            <a:pPr lvl="2" eaLnBrk="1" hangingPunct="1"/>
            <a:r>
              <a:rPr lang="en-US" smtClean="0"/>
              <a:t>economical;</a:t>
            </a:r>
          </a:p>
          <a:p>
            <a:pPr lvl="2" eaLnBrk="1" hangingPunct="1"/>
            <a:r>
              <a:rPr lang="en-US" smtClean="0"/>
              <a:t>and have no negative effects on animal health and well-being or product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 Analysis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6225"/>
            <a:ext cx="82296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 is the study of how the body uses nutrients for maintenance and production.</a:t>
            </a:r>
          </a:p>
          <a:p>
            <a:pPr eaLnBrk="1" hangingPunct="1"/>
            <a:r>
              <a:rPr lang="en-US" smtClean="0"/>
              <a:t>Nutrients are the chemical entities that the body requires; we need to know how much of each is required for the animal we are feeding.</a:t>
            </a:r>
          </a:p>
          <a:p>
            <a:pPr eaLnBrk="1" hangingPunct="1"/>
            <a:r>
              <a:rPr lang="en-US" smtClean="0"/>
              <a:t>Feed contains nutrients; we must determine the amount of nutrients in a feed and how much the animal can actually use.</a:t>
            </a:r>
          </a:p>
          <a:p>
            <a:pPr eaLnBrk="1" hangingPunct="1"/>
            <a:r>
              <a:rPr lang="en-US" smtClean="0"/>
              <a:t>Knowing these things, we can balance a ration using ingredients to meet the animal’s needs.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nutritionists study the metabolism of the animals, and they are most interested in the biochemical mechanisms of nutrient metabolism.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Applied or production nutritionists are more interested in maximal, cost-effective feeding of animals in a production setting.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Nutrients</a:t>
            </a:r>
            <a:r>
              <a:rPr lang="en-US" smtClean="0"/>
              <a:t> are substances required for life processes.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They are used in body metabolism to maintain the body for reproduction, growth, and lactation.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Nutrients provide energy and building material for the body, as well as metabolic regulators.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are classified as dietary essentials or dietary nonessentials.</a:t>
            </a:r>
          </a:p>
          <a:p>
            <a:pPr lvl="1" eaLnBrk="1" hangingPunct="1"/>
            <a:r>
              <a:rPr lang="en-US" smtClean="0"/>
              <a:t>Dietary essential nutrients must be part of the diet.</a:t>
            </a:r>
          </a:p>
          <a:p>
            <a:pPr eaLnBrk="1" hangingPunct="1"/>
            <a:r>
              <a:rPr lang="en-US" smtClean="0"/>
              <a:t>The nutrient classifications are:</a:t>
            </a:r>
          </a:p>
          <a:p>
            <a:pPr lvl="1" eaLnBrk="1" hangingPunct="1"/>
            <a:r>
              <a:rPr lang="en-US" smtClean="0"/>
              <a:t>water,</a:t>
            </a:r>
          </a:p>
          <a:p>
            <a:pPr lvl="1" eaLnBrk="1" hangingPunct="1"/>
            <a:r>
              <a:rPr lang="en-US" smtClean="0"/>
              <a:t>carbohydrates,</a:t>
            </a:r>
          </a:p>
          <a:p>
            <a:pPr lvl="1" eaLnBrk="1" hangingPunct="1"/>
            <a:r>
              <a:rPr lang="en-US" smtClean="0"/>
              <a:t>vitamins,</a:t>
            </a:r>
          </a:p>
          <a:p>
            <a:pPr lvl="1" eaLnBrk="1" hangingPunct="1"/>
            <a:r>
              <a:rPr lang="en-US" smtClean="0"/>
              <a:t>minerals,</a:t>
            </a:r>
          </a:p>
          <a:p>
            <a:pPr lvl="1" eaLnBrk="1" hangingPunct="1"/>
            <a:r>
              <a:rPr lang="en-US" smtClean="0"/>
              <a:t>proteins,</a:t>
            </a:r>
          </a:p>
          <a:p>
            <a:pPr lvl="1" eaLnBrk="1" hangingPunct="1"/>
            <a:r>
              <a:rPr lang="en-US" smtClean="0"/>
              <a:t>and fats (lipids).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and Their Uses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479925"/>
          </a:xfrm>
          <a:prstGeom prst="rect">
            <a:avLst/>
          </a:prstGeom>
          <a:noFill/>
          <a:ln w="25400">
            <a:solidFill>
              <a:srgbClr val="86A7A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-01-blu">
  <a:themeElements>
    <a:clrScheme name="GENERIC-01-bl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-01-b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-01-bl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2702</Words>
  <Application>Microsoft Office PowerPoint</Application>
  <PresentationFormat>On-screen Show (4:3)</PresentationFormat>
  <Paragraphs>300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ＭＳ Ｐゴシック</vt:lpstr>
      <vt:lpstr>GENERIC-01-blu</vt:lpstr>
      <vt:lpstr>GENERIC-01-blu</vt:lpstr>
      <vt:lpstr>Introduction to Nutrition</vt:lpstr>
      <vt:lpstr>Learning Objectives</vt:lpstr>
      <vt:lpstr>Introduction</vt:lpstr>
      <vt:lpstr>Introduction</vt:lpstr>
      <vt:lpstr>Introduction</vt:lpstr>
      <vt:lpstr>Introduction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Nutrients and Their Uses</vt:lpstr>
      <vt:lpstr>Body Functions and Nutrient Needs</vt:lpstr>
      <vt:lpstr>Body Functions and Nutrient Needs</vt:lpstr>
      <vt:lpstr>Body Functions and Nutrient Needs</vt:lpstr>
      <vt:lpstr>Body Functions and Nutrient Needs</vt:lpstr>
      <vt:lpstr>Body Functions and Nutrient Needs</vt:lpstr>
      <vt:lpstr>Body Functions and Nutrient Needs</vt:lpstr>
      <vt:lpstr>Body Functions and Nutrient Needs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Feed Analysis</vt:lpstr>
      <vt:lpstr>Summary and Conclusions</vt:lpstr>
    </vt:vector>
  </TitlesOfParts>
  <Company>Austin Peay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Nutrition</dc:title>
  <dc:creator>APSU</dc:creator>
  <cp:lastModifiedBy>Lara Dimmick</cp:lastModifiedBy>
  <cp:revision>47</cp:revision>
  <dcterms:created xsi:type="dcterms:W3CDTF">2012-06-04T17:41:29Z</dcterms:created>
  <dcterms:modified xsi:type="dcterms:W3CDTF">2012-07-09T13:20:36Z</dcterms:modified>
</cp:coreProperties>
</file>