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5" r:id="rId9"/>
    <p:sldId id="267" r:id="rId10"/>
    <p:sldId id="269" r:id="rId11"/>
    <p:sldId id="274" r:id="rId12"/>
    <p:sldId id="275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2" r:id="rId35"/>
    <p:sldId id="301" r:id="rId36"/>
    <p:sldId id="303" r:id="rId37"/>
    <p:sldId id="304" r:id="rId38"/>
    <p:sldId id="305" r:id="rId39"/>
    <p:sldId id="306" r:id="rId40"/>
    <p:sldId id="307" r:id="rId41"/>
    <p:sldId id="309" r:id="rId42"/>
    <p:sldId id="308" r:id="rId43"/>
    <p:sldId id="310" r:id="rId44"/>
    <p:sldId id="311" r:id="rId45"/>
    <p:sldId id="312" r:id="rId46"/>
    <p:sldId id="313" r:id="rId47"/>
    <p:sldId id="314" r:id="rId48"/>
    <p:sldId id="31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4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3" d="100"/>
          <a:sy n="63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gb-bl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126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wrap="square" tIns="45720" bIns="4572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547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547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80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gb-blu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297613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52400" y="6350000"/>
            <a:ext cx="4114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</a:rPr>
              <a:t>Introduction to Animal Science, 5e</a:t>
            </a:r>
          </a:p>
          <a:p>
            <a:pPr eaLnBrk="0" hangingPunct="0">
              <a:defRPr/>
            </a:pPr>
            <a:r>
              <a:rPr lang="en-US" sz="1200" i="1" dirty="0">
                <a:solidFill>
                  <a:srgbClr val="FFFFFF"/>
                </a:solidFill>
                <a:latin typeface="+mn-lt"/>
              </a:rPr>
              <a:t>W. Stephen Damron</a:t>
            </a:r>
            <a:endParaRPr lang="en-US" sz="1200" i="1" dirty="0">
              <a:solidFill>
                <a:srgbClr val="FFFFFF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619625" y="6353175"/>
            <a:ext cx="444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  <a:ea typeface="ＭＳ Ｐゴシック" pitchFamily="34" charset="-128"/>
              </a:rPr>
              <a:t>© 2013 by Pearson Higher Education, Inc</a:t>
            </a:r>
            <a:br>
              <a:rPr lang="en-US" sz="1200" dirty="0">
                <a:solidFill>
                  <a:srgbClr val="FFFFFF"/>
                </a:solidFill>
                <a:latin typeface="+mn-lt"/>
                <a:ea typeface="ＭＳ Ｐゴシック" pitchFamily="34" charset="-128"/>
              </a:rPr>
            </a:br>
            <a:r>
              <a:rPr lang="en-US" sz="1200" dirty="0">
                <a:solidFill>
                  <a:srgbClr val="FFFFFF"/>
                </a:solidFill>
                <a:latin typeface="+mn-lt"/>
                <a:ea typeface="ＭＳ Ｐゴシック" pitchFamily="34" charset="-128"/>
              </a:rPr>
              <a:t>Upper Saddle River, New Jersey 07458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975" y="3008313"/>
            <a:ext cx="8782050" cy="9667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Gastrointestinal Tract and Nutrition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975" y="3857625"/>
            <a:ext cx="8782050" cy="561975"/>
          </a:xfrm>
        </p:spPr>
        <p:txBody>
          <a:bodyPr/>
          <a:lstStyle/>
          <a:p>
            <a:pPr eaLnBrk="1" hangingPunct="1"/>
            <a:r>
              <a:rPr lang="en-US" sz="2500" smtClean="0"/>
              <a:t>Chapter 6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2028825"/>
            <a:ext cx="8689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500">
                <a:solidFill>
                  <a:srgbClr val="000000"/>
                </a:solidFill>
              </a:rPr>
              <a:t>W. Stephen Damron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80975" y="1019175"/>
            <a:ext cx="8753475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Introduction to Animal Science: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Global, Biological, Social, and Industry Perspectives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8575"/>
            <a:ext cx="1362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Overview of the Steps of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small intestine is divided into three portions: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duodenum</a:t>
            </a:r>
            <a:r>
              <a:rPr lang="en-US" smtClean="0"/>
              <a:t> extends from the pylorus of the stomach and is the main site of food breakdown.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jejunum</a:t>
            </a:r>
            <a:r>
              <a:rPr lang="en-US" smtClean="0"/>
              <a:t> is the second and largest portion of the small intestine; its main function is for absorption of digestive end-products.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The </a:t>
            </a:r>
            <a:r>
              <a:rPr lang="en-US" b="1" smtClean="0"/>
              <a:t>ileum </a:t>
            </a:r>
            <a:r>
              <a:rPr lang="en-US" smtClean="0"/>
              <a:t>is the third part and functions to form the connection to the large intestine, but some absorption occurs here also.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Overview of the Steps of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large intestine contains no villi (unlike the small intestine); thus absorption is restricted.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large intestine has three parts: the cecum, the colon, and the rectum.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 digestive materials from the small intestine are absorbed—particularly water and electrolytes.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Overview of the Steps of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Monogastric herbivores (horses, rabbits, guinea pigs, and elephants) have an extensive colon and functional cecum.</a:t>
            </a:r>
          </a:p>
          <a:p>
            <a:pPr eaLnBrk="1" hangingPunct="1"/>
            <a:r>
              <a:rPr lang="en-US" smtClean="0"/>
              <a:t>The large intestines and ceca of monogastric herbivores function much as the rumen does.</a:t>
            </a:r>
          </a:p>
          <a:p>
            <a:pPr lvl="1" eaLnBrk="1" hangingPunct="1"/>
            <a:r>
              <a:rPr lang="en-US" smtClean="0"/>
              <a:t>Microorganisms break down cellulose.</a:t>
            </a:r>
          </a:p>
          <a:p>
            <a:pPr lvl="1" eaLnBrk="1" hangingPunct="1"/>
            <a:r>
              <a:rPr lang="en-US" smtClean="0"/>
              <a:t>B-complex vitamins are produced.</a:t>
            </a:r>
          </a:p>
          <a:p>
            <a:pPr lvl="1" eaLnBrk="1" hangingPunct="1"/>
            <a:r>
              <a:rPr lang="en-US" smtClean="0"/>
              <a:t>Volatile fatty acids (VFAs) are produced, absorbed, and used as energy source.</a:t>
            </a:r>
          </a:p>
          <a:p>
            <a:pPr lvl="1" eaLnBrk="1" hangingPunct="1"/>
            <a:r>
              <a:rPr lang="en-US" smtClean="0"/>
              <a:t>A lot of bacterial protein is also manufactured.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Overview of the Steps of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Defecation</a:t>
            </a:r>
            <a:r>
              <a:rPr lang="en-US" smtClean="0"/>
              <a:t> is the discharge of excrement from the body via the rectum or cloaca.</a:t>
            </a:r>
          </a:p>
          <a:p>
            <a:pPr lvl="1" eaLnBrk="1" hangingPunct="1"/>
            <a:r>
              <a:rPr lang="en-US" smtClean="0"/>
              <a:t>The quantity of feces is affected by how well the feed is digested.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b="1" smtClean="0"/>
              <a:t>Micturition</a:t>
            </a:r>
            <a:r>
              <a:rPr lang="en-US" smtClean="0"/>
              <a:t> is urination.</a:t>
            </a:r>
          </a:p>
          <a:p>
            <a:pPr lvl="1" eaLnBrk="1" hangingPunct="1"/>
            <a:r>
              <a:rPr lang="en-US" smtClean="0"/>
              <a:t>The components of urine include the nitrogen compounds—urea in mammals and uric acid in birds and other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 the Pig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pig is omnivorous and monogastric.</a:t>
            </a:r>
          </a:p>
          <a:p>
            <a:pPr eaLnBrk="1" hangingPunct="1"/>
            <a:endParaRPr lang="en-US" smtClean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19150" y="1825625"/>
            <a:ext cx="7410450" cy="4564063"/>
            <a:chOff x="818449" y="1280160"/>
            <a:chExt cx="7411151" cy="4563904"/>
          </a:xfrm>
        </p:grpSpPr>
        <p:pic>
          <p:nvPicPr>
            <p:cNvPr id="2662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8449" y="1280160"/>
              <a:ext cx="7411151" cy="4206240"/>
            </a:xfrm>
            <a:prstGeom prst="rect">
              <a:avLst/>
            </a:prstGeom>
            <a:noFill/>
            <a:ln w="25400">
              <a:solidFill>
                <a:srgbClr val="89A4A7"/>
              </a:solidFill>
              <a:miter lim="800000"/>
              <a:headEnd/>
              <a:tailEnd/>
            </a:ln>
          </p:spPr>
        </p:pic>
        <p:sp>
          <p:nvSpPr>
            <p:cNvPr id="26629" name="TextBox 9"/>
            <p:cNvSpPr txBox="1">
              <a:spLocks noChangeArrowheads="1"/>
            </p:cNvSpPr>
            <p:nvPr/>
          </p:nvSpPr>
          <p:spPr bwMode="auto">
            <a:xfrm>
              <a:off x="838200" y="5474732"/>
              <a:ext cx="7391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Figure 6-3 </a:t>
              </a:r>
              <a:r>
                <a:rPr lang="en-US" i="1"/>
                <a:t>Swine digestive tract.</a:t>
              </a:r>
              <a:endParaRPr 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Pig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pig is the only farm animal in which any amount of the enzyme salivary amylase is secreted in the saliva.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Amylase begins to breakdown starch in the feed.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However, this is of little nutritional importance because the feed does not stay in the mouth long.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pH in the stomach is too low (acidic) for amylase to act on the starches.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Pig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enzymes contained in the gastric juices of the pig are those expected in a monogastric animal.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Digestion of protein is completed in the intestine and most fat digestion occurs in the small intestine.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Pig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Pancreatic juice contains a number of enzymes that aid in digestion, as well as sodium carbonate and sodium bicarbonate, which neutralize acid from the stomach.</a:t>
            </a:r>
          </a:p>
          <a:p>
            <a:pPr lvl="1" eaLnBrk="1" hangingPunct="1"/>
            <a:r>
              <a:rPr lang="en-US" smtClean="0"/>
              <a:t>The pancreas also produces insulin, which plays an important role in carbohydrate metabolism.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Bile</a:t>
            </a:r>
            <a:r>
              <a:rPr lang="en-US" smtClean="0"/>
              <a:t>, formed in the liver, assists in the digestion and absorption of fats and aids in the absorption of fat-soluble vitamins.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most important difference between ruminants and nonruminants is the complex stomach ruminants and the very different digestion that takes place there.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main function of the complex stomach of the ruminant is to allow the animal to use roughage (cellulose) as a source of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Microbial populations housed in the first three compartments ferment feed.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end products of the fermentation process provide nutrients to the animal that would otherwise be unavailable for any productive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After studying this chapter, you should be able to: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describe the methods of the breakdown of food.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classify digestive systems according to the stomach type and type of diet consumed.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describe the steps of digestion.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identify the differences and similarities in the digestive process of animals.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explain the importance of the complex stomach of the ruminant and its benefits to the animal.</a:t>
            </a:r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ruminant typically fills the </a:t>
            </a:r>
            <a:r>
              <a:rPr lang="en-US" b="1" smtClean="0"/>
              <a:t>rumen </a:t>
            </a:r>
            <a:r>
              <a:rPr lang="en-US" smtClean="0"/>
              <a:t>rapidly, taking little or no time to chew its meal, and then finds a place to rest and chew.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During </a:t>
            </a:r>
            <a:r>
              <a:rPr lang="en-US" b="1" smtClean="0"/>
              <a:t>rumination</a:t>
            </a:r>
            <a:r>
              <a:rPr lang="en-US" smtClean="0"/>
              <a:t>, the animal regurgitates the food eaten earlier and spends time chewing it.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more fiber in a diet, the more the animal will ruminate, and vice versa.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of the typical ruminant stomach.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2133600"/>
            <a:ext cx="8229600" cy="3382963"/>
          </a:xfrm>
          <a:prstGeom prst="rect">
            <a:avLst/>
          </a:prstGeom>
          <a:noFill/>
          <a:ln w="25400">
            <a:solidFill>
              <a:srgbClr val="89A4A7"/>
            </a:solidFill>
            <a:miter lim="800000"/>
            <a:headEnd/>
            <a:tailEnd/>
          </a:ln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838200" y="57150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6-4 </a:t>
            </a:r>
            <a:r>
              <a:rPr lang="en-US" i="1"/>
              <a:t>Digestive system of the ruminant.</a:t>
            </a:r>
            <a:endParaRPr lang="en-US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complex stomach is comprised of four compartments:</a:t>
            </a:r>
          </a:p>
          <a:p>
            <a:pPr lvl="1" eaLnBrk="1" hangingPunct="1"/>
            <a:r>
              <a:rPr lang="en-US" smtClean="0"/>
              <a:t>rumen,</a:t>
            </a:r>
          </a:p>
          <a:p>
            <a:pPr lvl="1" eaLnBrk="1" hangingPunct="1"/>
            <a:r>
              <a:rPr lang="en-US" smtClean="0"/>
              <a:t>reticulum,</a:t>
            </a:r>
          </a:p>
          <a:p>
            <a:pPr lvl="1" eaLnBrk="1" hangingPunct="1"/>
            <a:r>
              <a:rPr lang="en-US" smtClean="0"/>
              <a:t>omasum,</a:t>
            </a:r>
          </a:p>
          <a:p>
            <a:pPr lvl="1" eaLnBrk="1" hangingPunct="1"/>
            <a:r>
              <a:rPr lang="en-US" smtClean="0"/>
              <a:t>and the abomasum.</a:t>
            </a:r>
          </a:p>
          <a:p>
            <a:pPr eaLnBrk="1" hangingPunct="1"/>
            <a:r>
              <a:rPr lang="en-US" smtClean="0"/>
              <a:t>The first three of these are collectively known as the </a:t>
            </a:r>
            <a:r>
              <a:rPr lang="en-US" b="1" smtClean="0"/>
              <a:t>forestomachs</a:t>
            </a:r>
            <a:r>
              <a:rPr lang="en-US" smtClean="0"/>
              <a:t>; the lining of these is nonglandular and does not produce mucus or enzymes.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abomasum, or true stomach, is lined with mucous membrane, and gastric juice is secreted, as in the stomachs of all mammals.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Generally speaking, from the abomasum to the anus, the ruminant tract is much the same as a monogastric tract.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main function of the rumen is to act as a site of anaerobic bacterial fermentation.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rumens also functions to store food until the animal has time to chew it into smaller particles.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bacteria in the rumen digest carbohydrates (cellulose, starch, and so on) and other plant material and produce volatile fatty acids (VFAs).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A major benefit of microbial fermentation is the protein manufactured by the microorganisms.</a:t>
            </a:r>
          </a:p>
          <a:p>
            <a:pPr eaLnBrk="1" hangingPunct="1"/>
            <a:endParaRPr lang="en-US" smtClean="0"/>
          </a:p>
          <a:p>
            <a:pPr marL="342900" lvl="1" indent="-342900" eaLnBrk="1" hangingPunct="1">
              <a:spcBef>
                <a:spcPct val="50000"/>
              </a:spcBef>
              <a:buFontTx/>
              <a:buChar char="•"/>
            </a:pPr>
            <a:r>
              <a:rPr lang="en-US" smtClean="0"/>
              <a:t>Bacteria can even convert non-protein nitrogen (NPN) such as urea into bacterial protein, which the animal subsequently uses.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bacteria pass out of the rumen and down the tract with the feed and are digested in the abomasum and small intestine.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bacteria also contain energy, vitamin K, and water-soluble vitamins that the animal is able to digest, absorb, and use.</a:t>
            </a:r>
          </a:p>
          <a:p>
            <a:pPr marL="342900" lvl="1" indent="-342900" eaLnBrk="1" hangingPunct="1">
              <a:spcBef>
                <a:spcPct val="50000"/>
              </a:spcBef>
              <a:buFontTx/>
              <a:buChar char="•"/>
            </a:pPr>
            <a:endParaRPr lang="en-US" sz="2800" smtClean="0"/>
          </a:p>
          <a:p>
            <a:pPr marL="342900" lvl="1" indent="-342900" eaLnBrk="1" hangingPunct="1">
              <a:spcBef>
                <a:spcPct val="50000"/>
              </a:spcBef>
              <a:buFontTx/>
              <a:buChar char="•"/>
            </a:pPr>
            <a:r>
              <a:rPr lang="en-US" sz="2800" smtClean="0"/>
              <a:t>The microorganisms do not synthesize vitamin A, D, and 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bacteria also produce essential fatty acids for the animals.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reticulum acts as the pacemaker of rumen contractions.</a:t>
            </a:r>
          </a:p>
          <a:p>
            <a:pPr lvl="1" eaLnBrk="1" hangingPunct="1"/>
            <a:r>
              <a:rPr lang="en-US" smtClean="0"/>
              <a:t>These contractions function to mix the rumen contents and move the contents through the digestive tract.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omasum absorbs water, electrolytes, and VFAs and reduces particle size of the feed before it enters the abomasum.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Eructation</a:t>
            </a:r>
            <a:r>
              <a:rPr lang="en-US" smtClean="0"/>
              <a:t> is a very important mechanism for ruminants.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The large quantities of gas produced by the rumen microorganisms as a by-product of fermentation must be removed.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gas belched out of the rumen enters the lungs and is breathed out, muffling the sound.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Fermentation Process</a:t>
            </a:r>
          </a:p>
          <a:p>
            <a:pPr lvl="1" eaLnBrk="1" hangingPunct="1"/>
            <a:r>
              <a:rPr lang="en-US" smtClean="0"/>
              <a:t>Rumen microorganisms and the ruminant animal live in </a:t>
            </a:r>
            <a:r>
              <a:rPr lang="en-US" b="1" smtClean="0"/>
              <a:t>symbiosis</a:t>
            </a:r>
            <a:r>
              <a:rPr lang="en-US" smtClean="0"/>
              <a:t>.</a:t>
            </a:r>
          </a:p>
          <a:p>
            <a:pPr lvl="2" eaLnBrk="1" hangingPunct="1"/>
            <a:r>
              <a:rPr lang="en-US" smtClean="0"/>
              <a:t>The animal benefits because the microorganisms digest feeds it could not otherwise use and generate nutrients it needs.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The ruminal environment provides near ideal living conditions for the microorganisms including</a:t>
            </a:r>
          </a:p>
          <a:p>
            <a:pPr lvl="3" eaLnBrk="1" hangingPunct="1"/>
            <a:r>
              <a:rPr lang="en-US" smtClean="0"/>
              <a:t>warmth,</a:t>
            </a:r>
          </a:p>
          <a:p>
            <a:pPr lvl="3" eaLnBrk="1" hangingPunct="1"/>
            <a:r>
              <a:rPr lang="en-US" smtClean="0"/>
              <a:t>moisture,</a:t>
            </a:r>
          </a:p>
          <a:p>
            <a:pPr lvl="3" eaLnBrk="1" hangingPunct="1"/>
            <a:r>
              <a:rPr lang="en-US" smtClean="0"/>
              <a:t>food supply,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48006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/>
            <a:r>
              <a:rPr lang="en-US" sz="2000"/>
              <a:t>—removal of end products of digestion,</a:t>
            </a:r>
          </a:p>
          <a:p>
            <a:pPr lvl="3"/>
            <a:endParaRPr lang="en-US" sz="20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00" y="51816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/>
            <a:r>
              <a:rPr lang="en-US" sz="2000"/>
              <a:t>—darkness,</a:t>
            </a:r>
          </a:p>
          <a:p>
            <a:pPr lvl="3"/>
            <a:endParaRPr lang="en-US" sz="20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00" y="55626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/>
            <a:r>
              <a:rPr lang="en-US" sz="2000"/>
              <a:t>—and an </a:t>
            </a:r>
            <a:r>
              <a:rPr lang="en-US" sz="2000" b="1"/>
              <a:t>aerobic</a:t>
            </a:r>
            <a:r>
              <a:rPr lang="en-US" sz="2000"/>
              <a:t> environment.</a:t>
            </a:r>
          </a:p>
          <a:p>
            <a:pPr lvl="3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Feeds and feedstuffs are chemically complex mixtures of substances that contain the nutrients an animal needs.</a:t>
            </a:r>
          </a:p>
          <a:p>
            <a:pPr eaLnBrk="1" hangingPunct="1"/>
            <a:r>
              <a:rPr lang="en-US" smtClean="0"/>
              <a:t>The digestive tract breaks down those complex materials to their constituent parts so the nutrients can be absorbed and metabolized by the body.</a:t>
            </a:r>
          </a:p>
          <a:p>
            <a:pPr eaLnBrk="1" hangingPunct="1"/>
            <a:r>
              <a:rPr lang="en-US" smtClean="0"/>
              <a:t>Breakdown of food by the digestive system in preparation for absorption is called </a:t>
            </a:r>
            <a:r>
              <a:rPr lang="en-US" b="1" smtClean="0"/>
              <a:t>digestion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Fermentation Process</a:t>
            </a:r>
          </a:p>
          <a:p>
            <a:pPr lvl="1" eaLnBrk="1" hangingPunct="1"/>
            <a:r>
              <a:rPr lang="en-US" smtClean="0"/>
              <a:t>Many different bacteria are found in the rumen and include populations that specialize in </a:t>
            </a:r>
          </a:p>
          <a:p>
            <a:pPr lvl="2" eaLnBrk="1" hangingPunct="1"/>
            <a:r>
              <a:rPr lang="en-US" smtClean="0"/>
              <a:t>digesting specific carbohydrates (cellulose, hemicellulose, starch, sugars), proteins, and acids.</a:t>
            </a:r>
          </a:p>
          <a:p>
            <a:pPr lvl="2" eaLnBrk="1" hangingPunct="1"/>
            <a:r>
              <a:rPr lang="en-US" smtClean="0"/>
              <a:t>Other bacteria produce ammonia, vitamins, and methane.</a:t>
            </a:r>
          </a:p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/>
              <a:t>Nearly 40 species of ciliate protozoa also occupy the rumen.</a:t>
            </a:r>
          </a:p>
          <a:p>
            <a:pPr lvl="2" eaLnBrk="1" hangingPunct="1"/>
            <a:r>
              <a:rPr lang="en-US" smtClean="0"/>
              <a:t>Protozoa use the same substrates as the bacteria an dine on the bacteria as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Fermentation Process</a:t>
            </a:r>
          </a:p>
          <a:p>
            <a:pPr lvl="1" eaLnBrk="1" hangingPunct="1"/>
            <a:r>
              <a:rPr lang="en-US" smtClean="0"/>
              <a:t>Virtually everything the ruminant eats is affected by the rumen fermentation.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VFAs are the major product of ruminal fermentation; these include:</a:t>
            </a:r>
          </a:p>
          <a:p>
            <a:pPr lvl="2" eaLnBrk="1" hangingPunct="1"/>
            <a:r>
              <a:rPr lang="en-US" smtClean="0"/>
              <a:t>acetate, propionate, butyrate, isobutyrate, valerate, and isovalerat.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VFAs may provide as much as 50-70% of the total energy needs of the animal.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Fermentation Process</a:t>
            </a:r>
          </a:p>
          <a:p>
            <a:pPr lvl="1" eaLnBrk="1" hangingPunct="1"/>
            <a:r>
              <a:rPr lang="en-US" smtClean="0"/>
              <a:t>Much of the protein is broken down by microorganisms to ammonia and organic acids.</a:t>
            </a:r>
          </a:p>
          <a:p>
            <a:pPr lvl="2" eaLnBrk="1" hangingPunct="1"/>
            <a:r>
              <a:rPr lang="en-US" smtClean="0"/>
              <a:t>Microorganisms use the ammonia to manufacture amino acids for their own use; NPN sources can also be used.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High levels of fat are bad for the microbes and reduce their overall ability to function.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Gas and heat are other products of fermentation; this heat can be used to warm the animal in winter.</a:t>
            </a:r>
          </a:p>
          <a:p>
            <a:pPr lvl="1"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Ruminant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Advantages and Disadvantages of the Ruminant System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7200" y="2133600"/>
            <a:ext cx="4419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Advantages:</a:t>
            </a:r>
          </a:p>
          <a:p>
            <a:pPr marL="1143000" lvl="2" indent="-228600">
              <a:spcBef>
                <a:spcPct val="10000"/>
              </a:spcBef>
              <a:buFontTx/>
              <a:buChar char="•"/>
            </a:pPr>
            <a:r>
              <a:rPr lang="en-US" sz="2000"/>
              <a:t>Fermentation has the potential to digest poor quality feeds and increase their feeding value.</a:t>
            </a:r>
          </a:p>
          <a:p>
            <a:pPr marL="1143000" lvl="2" indent="-228600">
              <a:spcBef>
                <a:spcPct val="10000"/>
              </a:spcBef>
              <a:buFontTx/>
              <a:buChar char="•"/>
            </a:pPr>
            <a:endParaRPr lang="en-US" sz="2000"/>
          </a:p>
          <a:p>
            <a:pPr marL="1143000" lvl="2" indent="-228600">
              <a:spcBef>
                <a:spcPct val="10000"/>
              </a:spcBef>
              <a:buFontTx/>
              <a:buChar char="•"/>
            </a:pPr>
            <a:r>
              <a:rPr lang="en-US" sz="2000"/>
              <a:t>Essential nutrients not found in the animal’s diet (vitamins, amino acids, and fatty acids) are made by the microbes and used by the animal.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4648200" y="2133600"/>
            <a:ext cx="4038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/>
              <a:t>Disadvantages:</a:t>
            </a:r>
          </a:p>
          <a:p>
            <a:pPr marL="1143000" lvl="2" indent="-228600">
              <a:spcBef>
                <a:spcPct val="10000"/>
              </a:spcBef>
              <a:buFontTx/>
              <a:buChar char="•"/>
            </a:pPr>
            <a:r>
              <a:rPr lang="en-US" sz="2000"/>
              <a:t>Fermentation has the potential to decrease the overall quality in high quality feeds.</a:t>
            </a:r>
          </a:p>
          <a:p>
            <a:pPr marL="1143000" lvl="2" indent="-228600">
              <a:spcBef>
                <a:spcPct val="10000"/>
              </a:spcBef>
              <a:buFontTx/>
              <a:buChar char="•"/>
            </a:pPr>
            <a:endParaRPr lang="en-US" sz="2000"/>
          </a:p>
          <a:p>
            <a:pPr marL="1143000" lvl="2" indent="-228600">
              <a:spcBef>
                <a:spcPct val="10000"/>
              </a:spcBef>
              <a:buFontTx/>
              <a:buChar char="•"/>
            </a:pPr>
            <a:r>
              <a:rPr lang="en-US" sz="2000"/>
              <a:t>The fermentation process also requires and wastes a considerable quantity of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Avian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301750"/>
            <a:ext cx="4691062" cy="4946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685800" y="3451225"/>
            <a:ext cx="3309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6-47</a:t>
            </a:r>
          </a:p>
          <a:p>
            <a:r>
              <a:rPr lang="en-US" i="1"/>
              <a:t>Digestive system of the avian.</a:t>
            </a:r>
            <a:endParaRPr lang="en-US" sz="12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Avian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digestive organs of fowl are similar to those of other monogastrics except for the lack of teeth and the presence of the gizzard and the crop.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crop is a dilation of the esophagus.</a:t>
            </a:r>
          </a:p>
          <a:p>
            <a:pPr lvl="1" eaLnBrk="1" hangingPunct="1"/>
            <a:r>
              <a:rPr lang="en-US" smtClean="0"/>
              <a:t>It functions for food storage and moistening.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Fermentation occurs in the crop in some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Avian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proventriculus is equivalent to the glandular stomach in mammals or the abomasum in ruminants.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is the site of gastric juice production (HCl and pepsin) and has a pH of 4.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Ingesta passes through in a matter of seconds, so virtually no digestion takes 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Avian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gizzard, or ventriculus, is a highly specialized grinding organ and is very muscular.</a:t>
            </a:r>
          </a:p>
          <a:p>
            <a:pPr lvl="1" eaLnBrk="1" hangingPunct="1"/>
            <a:r>
              <a:rPr lang="en-US" smtClean="0"/>
              <a:t>In free-ranging birds, the gizzard contains grit to aid in the grinding of feed to smaller particles; however, with modern preground rations, grit is unnecessary.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 enzymes are secreted, but the enzymes form the proventriculus work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Avian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small intestine functions in digestion and absorption of feed and nutrients just as in other monogastrics.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The first part of the small intestine is the duodenum just as in other animals, but there is no specifically separated jejunum or ileum like that of mammals.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Avian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two ceca located at the junction of the small and large intestine.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size is influenced by the type of diet—the ceca are larger when the animals consumes high fiber.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modern chicken is fed little fiber and therefore does not make use of its ceca.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is accomplished in three ways:</a:t>
            </a:r>
          </a:p>
          <a:p>
            <a:pPr lvl="1" eaLnBrk="1" hangingPunct="1"/>
            <a:r>
              <a:rPr lang="en-US" smtClean="0"/>
              <a:t>physical and mechanical actions (chewing and muscular contractions),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chemical action (hydrochloric acid and bile),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and the action of enzymes (produced by the animal or microorganisms), which increase the speed of breakdown of the chemical bonds in foods.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Avian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large intestine is relatively short in birds; it is not divided into a distinct rectum or colon as it is in mammals.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cloaca is the common orifice for waste elimination (feces and urine), copulation, and egg laying in the females.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Horse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04925"/>
            <a:ext cx="8229600" cy="4257675"/>
          </a:xfrm>
          <a:prstGeom prst="rect">
            <a:avLst/>
          </a:prstGeom>
          <a:noFill/>
          <a:ln w="25400">
            <a:solidFill>
              <a:srgbClr val="89A4A7"/>
            </a:solidFill>
            <a:miter lim="800000"/>
            <a:headEnd/>
            <a:tailEnd/>
          </a:ln>
        </p:spPr>
      </p:pic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838200" y="57150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6-8 </a:t>
            </a:r>
            <a:r>
              <a:rPr lang="en-US" i="1"/>
              <a:t>Digestive system of the horse.</a:t>
            </a:r>
            <a:endParaRPr lang="en-US" sz="120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horse is a nonruminant herbivore; it is capable of using roughage because is has an active cecal bacteria population that digests fiber.</a:t>
            </a:r>
          </a:p>
          <a:p>
            <a:pPr eaLnBrk="1" hangingPunct="1"/>
            <a:r>
              <a:rPr lang="en-US" smtClean="0"/>
              <a:t>The horse accomplishes prehension with its teeth, flexible upper lip, and tongue.</a:t>
            </a:r>
          </a:p>
          <a:p>
            <a:pPr eaLnBrk="1" hangingPunct="1"/>
            <a:r>
              <a:rPr lang="en-US" smtClean="0"/>
              <a:t>The saliva of horses contains no enzymes, but is an important lubricant for the coarse material the horse eats.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stomach of the horse has some important distinctions compared to the stomachs of other mammals.</a:t>
            </a:r>
          </a:p>
          <a:p>
            <a:pPr lvl="1" eaLnBrk="1" hangingPunct="1"/>
            <a:r>
              <a:rPr lang="en-US" smtClean="0"/>
              <a:t>The most distinctive difference is that the stomach capacity is smaller.</a:t>
            </a:r>
          </a:p>
          <a:p>
            <a:pPr lvl="1" eaLnBrk="1" hangingPunct="1"/>
            <a:r>
              <a:rPr lang="en-US" smtClean="0"/>
              <a:t>The horse stomach is also unique in that it does not have equivalent muscular activity to that of other species.</a:t>
            </a:r>
          </a:p>
          <a:p>
            <a:pPr eaLnBrk="1" hangingPunct="1"/>
            <a:r>
              <a:rPr lang="en-US" smtClean="0"/>
              <a:t>These two factors result in the horse being more susceptible to stomach disorders like colic and rupture stomachs.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small intestine of the horse is similar to that of other monogastrics except for the absence of a gallbladder.</a:t>
            </a:r>
          </a:p>
          <a:p>
            <a:pPr lvl="1" eaLnBrk="1" hangingPunct="1"/>
            <a:r>
              <a:rPr lang="en-US" smtClean="0"/>
              <a:t>The horse evolved as a continuous eater and had no need for storage of bile to help with digestion of food consumed in meals.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The large intestine of the horse is divided into the cecum, large colon, small colon, and rectum.</a:t>
            </a:r>
          </a:p>
          <a:p>
            <a:pPr lvl="1" eaLnBrk="1" hangingPunct="1"/>
            <a:r>
              <a:rPr lang="en-US" smtClean="0"/>
              <a:t>It accounts for over 60% of the total gut capacity.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cecum and large colon contain a bacterial population similar to that of ruminants.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Bacterial fermentation produces VFAs similar to those of the ruminant, which are absorbed and used by the animal.</a:t>
            </a:r>
          </a:p>
          <a:p>
            <a:pPr lvl="1" eaLnBrk="1" hangingPunct="1"/>
            <a:r>
              <a:rPr lang="en-US" smtClean="0"/>
              <a:t>The horse on a forage diet receives the majority of its energy in the form of these VFAs.</a:t>
            </a:r>
          </a:p>
          <a:p>
            <a:pPr eaLnBrk="1" hangingPunct="1"/>
            <a:r>
              <a:rPr lang="en-US" smtClean="0"/>
              <a:t>Bacteria also produce water-soluble vitamins.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Bacterial synthesis of protein occurs, but the horse is not able to absorb this product.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Because this protein is not subject to action of the digestive juices, the horse benefits little from it unless it practices </a:t>
            </a:r>
            <a:r>
              <a:rPr lang="en-US" b="1" smtClean="0"/>
              <a:t>coprophagy</a:t>
            </a:r>
            <a:r>
              <a:rPr lang="en-US" smtClean="0"/>
              <a:t> which does occur in horses in a poor diet.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Digestion in the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soluble carbohydrates are digested and absorbed in the small intestine much as in any monogastric.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fiber fractions are fermented in the large intestine and colon.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horse is only about two-thirds as effective at fiber digestion as the ruminant.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species have very different digestive tracts.</a:t>
            </a:r>
          </a:p>
          <a:p>
            <a:pPr eaLnBrk="1" hangingPunct="1"/>
            <a:r>
              <a:rPr lang="en-US" smtClean="0"/>
              <a:t>These differences are both anatomical and functional and in many ways dictate how the animals must be fed.</a:t>
            </a:r>
          </a:p>
          <a:p>
            <a:pPr eaLnBrk="1" hangingPunct="1"/>
            <a:r>
              <a:rPr lang="en-US" smtClean="0"/>
              <a:t>The overall goal of digestion is the same for all species: to release nutrients for the animal to absorb and metabolize in order to maintain and produce.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 metabolism and metabolic pathways are essentially the same for different species, but they have different requirements, consume different feeds, and digest food very differently.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type of digestive system an animal has dictates what the animal can successfully use as feed.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5"/>
          <p:cNvGrpSpPr>
            <a:grpSpLocks/>
          </p:cNvGrpSpPr>
          <p:nvPr/>
        </p:nvGrpSpPr>
        <p:grpSpPr bwMode="auto">
          <a:xfrm>
            <a:off x="533400" y="76200"/>
            <a:ext cx="8153400" cy="6189663"/>
            <a:chOff x="533401" y="76200"/>
            <a:chExt cx="8153399" cy="619025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0575" y="76200"/>
              <a:ext cx="3876225" cy="6190254"/>
            </a:xfrm>
            <a:prstGeom prst="rect">
              <a:avLst/>
            </a:prstGeom>
            <a:noFill/>
            <a:ln w="25400">
              <a:solidFill>
                <a:srgbClr val="89A4A7"/>
              </a:solidFill>
              <a:miter lim="800000"/>
              <a:headEnd/>
              <a:tailEnd/>
            </a:ln>
          </p:spPr>
        </p:pic>
        <p:sp>
          <p:nvSpPr>
            <p:cNvPr id="18435" name="TextBox 4"/>
            <p:cNvSpPr txBox="1">
              <a:spLocks noChangeArrowheads="1"/>
            </p:cNvSpPr>
            <p:nvPr/>
          </p:nvSpPr>
          <p:spPr bwMode="auto">
            <a:xfrm>
              <a:off x="533401" y="2755828"/>
              <a:ext cx="427717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Figure 6-1 </a:t>
              </a:r>
              <a:r>
                <a:rPr lang="en-US" i="1"/>
                <a:t>Mammalian digestive tracts.  </a:t>
              </a:r>
              <a:r>
                <a:rPr lang="en-US" sz="1200"/>
                <a:t>(Source: Swenson, 1984. Used with permission of the publisher, Cornell University Press.)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of Digestive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Monogastrics</a:t>
            </a:r>
            <a:r>
              <a:rPr lang="en-US" smtClean="0"/>
              <a:t>, or nonruminants, are one stomached, or simple-stomach animals.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</a:t>
            </a:r>
            <a:r>
              <a:rPr lang="en-US" b="1" smtClean="0"/>
              <a:t>ruminants</a:t>
            </a:r>
            <a:r>
              <a:rPr lang="en-US" smtClean="0"/>
              <a:t>—cattle, sheep, goats, and pseudoruminants (llamas)—are more complex-stomached animals that have more than one stomach compartment.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Overview of the Steps of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Prehension</a:t>
            </a:r>
            <a:r>
              <a:rPr lang="en-US" dirty="0" smtClean="0"/>
              <a:t>, the means an animal uses to bring food into its mouth, is the first step of digestion.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Mastication</a:t>
            </a:r>
            <a:r>
              <a:rPr lang="en-US" dirty="0" smtClean="0"/>
              <a:t>, or chewing, involves the action of the jaw and teeth to crush the food.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/>
              <a:t>Salivation</a:t>
            </a:r>
            <a:r>
              <a:rPr lang="en-US" dirty="0"/>
              <a:t> includes secretion and mixing of saliva with food. </a:t>
            </a:r>
          </a:p>
          <a:p>
            <a:pPr eaLnBrk="1" hangingPunct="1">
              <a:defRPr/>
            </a:pPr>
            <a:endParaRPr lang="en-US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Overview of the Steps of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Swallowing, or </a:t>
            </a:r>
            <a:r>
              <a:rPr lang="en-US" b="1" smtClean="0"/>
              <a:t>deglutition</a:t>
            </a:r>
            <a:r>
              <a:rPr lang="en-US" smtClean="0"/>
              <a:t>, is the passing of food and water from the mouth to the first stomach compartment via the esophagus.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Significant chemical and enzymatic breakdown begins in the glandular (true) stomach.</a:t>
            </a:r>
          </a:p>
          <a:p>
            <a:pPr lvl="1" eaLnBrk="1" hangingPunct="1"/>
            <a:r>
              <a:rPr lang="en-US" smtClean="0"/>
              <a:t>Chemical digestion is provided by hydrochloric acid (HCl), which denatures proteins for degradation by the enzyme, pepsin.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ERIC-01-blu">
  <a:themeElements>
    <a:clrScheme name="GENERIC-01-bl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-01-b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-01-bl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-01-bl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-01-bl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-01-bl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-01-bl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-01-bl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-01-bl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2367</Words>
  <Application>Microsoft Office PowerPoint</Application>
  <PresentationFormat>On-screen Show (4:3)</PresentationFormat>
  <Paragraphs>271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ＭＳ Ｐゴシック</vt:lpstr>
      <vt:lpstr>GENERIC-01-blu</vt:lpstr>
      <vt:lpstr>GENERIC-01-blu</vt:lpstr>
      <vt:lpstr>The Gastrointestinal Tract and Nutrition</vt:lpstr>
      <vt:lpstr>Learning Objectives</vt:lpstr>
      <vt:lpstr>Introduction</vt:lpstr>
      <vt:lpstr>Introduction</vt:lpstr>
      <vt:lpstr>Introduction</vt:lpstr>
      <vt:lpstr>Slide 6</vt:lpstr>
      <vt:lpstr>Classification of Digestive Systems</vt:lpstr>
      <vt:lpstr>An Overview of the Steps of Digestion</vt:lpstr>
      <vt:lpstr>An Overview of the Steps of Digestion</vt:lpstr>
      <vt:lpstr>An Overview of the Steps of Digestion</vt:lpstr>
      <vt:lpstr>An Overview of the Steps of Digestion</vt:lpstr>
      <vt:lpstr>An Overview of the Steps of Digestion</vt:lpstr>
      <vt:lpstr>An Overview of the Steps of Digestion</vt:lpstr>
      <vt:lpstr>Digestion in  the Pig</vt:lpstr>
      <vt:lpstr>Digestion in the Pig</vt:lpstr>
      <vt:lpstr>Digestion in the Pig</vt:lpstr>
      <vt:lpstr>Digestion in the Pig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Ruminant</vt:lpstr>
      <vt:lpstr>Digestion in the Avian</vt:lpstr>
      <vt:lpstr>Digestion in the Avian</vt:lpstr>
      <vt:lpstr>Digestion in the Avian</vt:lpstr>
      <vt:lpstr>Digestion in the Avian</vt:lpstr>
      <vt:lpstr>Digestion in the Avian</vt:lpstr>
      <vt:lpstr>Digestion in the Avian</vt:lpstr>
      <vt:lpstr>Digestion in the Avian</vt:lpstr>
      <vt:lpstr>Digestion in the Horse</vt:lpstr>
      <vt:lpstr>Digestion in the Horse</vt:lpstr>
      <vt:lpstr>Digestion in the Horse</vt:lpstr>
      <vt:lpstr>Digestion in the Horse</vt:lpstr>
      <vt:lpstr>Digestion in the Horse</vt:lpstr>
      <vt:lpstr>Digestion in the Horse</vt:lpstr>
      <vt:lpstr>Digestion in the Horse</vt:lpstr>
      <vt:lpstr>Summary and Conclusion</vt:lpstr>
    </vt:vector>
  </TitlesOfParts>
  <Company>Austin Peay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Gastrointestinal Tract and Nutrition</dc:title>
  <dc:creator>APSU</dc:creator>
  <cp:lastModifiedBy>Lara Dimmick</cp:lastModifiedBy>
  <cp:revision>58</cp:revision>
  <dcterms:created xsi:type="dcterms:W3CDTF">2012-06-05T16:30:33Z</dcterms:created>
  <dcterms:modified xsi:type="dcterms:W3CDTF">2012-07-09T13:20:04Z</dcterms:modified>
</cp:coreProperties>
</file>