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5" r:id="rId7"/>
    <p:sldId id="266" r:id="rId8"/>
    <p:sldId id="263" r:id="rId9"/>
    <p:sldId id="269" r:id="rId10"/>
    <p:sldId id="267" r:id="rId11"/>
    <p:sldId id="268" r:id="rId12"/>
    <p:sldId id="271" r:id="rId13"/>
    <p:sldId id="273" r:id="rId14"/>
    <p:sldId id="274" r:id="rId15"/>
    <p:sldId id="275" r:id="rId16"/>
    <p:sldId id="276" r:id="rId17"/>
    <p:sldId id="277" r:id="rId18"/>
    <p:sldId id="278" r:id="rId19"/>
    <p:sldId id="279" r:id="rId20"/>
    <p:sldId id="280" r:id="rId21"/>
    <p:sldId id="282" r:id="rId22"/>
    <p:sldId id="281" r:id="rId23"/>
    <p:sldId id="286" r:id="rId24"/>
    <p:sldId id="287" r:id="rId25"/>
    <p:sldId id="288" r:id="rId26"/>
    <p:sldId id="290" r:id="rId27"/>
    <p:sldId id="291" r:id="rId28"/>
    <p:sldId id="292" r:id="rId29"/>
    <p:sldId id="293" r:id="rId30"/>
    <p:sldId id="294" r:id="rId31"/>
    <p:sldId id="295" r:id="rId32"/>
    <p:sldId id="296" r:id="rId33"/>
    <p:sldId id="297" r:id="rId34"/>
    <p:sldId id="298" r:id="rId35"/>
    <p:sldId id="299" r:id="rId36"/>
    <p:sldId id="320" r:id="rId37"/>
    <p:sldId id="300" r:id="rId38"/>
    <p:sldId id="301" r:id="rId39"/>
    <p:sldId id="302" r:id="rId40"/>
    <p:sldId id="304" r:id="rId41"/>
    <p:sldId id="305" r:id="rId42"/>
    <p:sldId id="306" r:id="rId43"/>
    <p:sldId id="307" r:id="rId44"/>
    <p:sldId id="308" r:id="rId45"/>
    <p:sldId id="309" r:id="rId46"/>
    <p:sldId id="310" r:id="rId47"/>
    <p:sldId id="311" r:id="rId48"/>
    <p:sldId id="312" r:id="rId49"/>
    <p:sldId id="313" r:id="rId50"/>
    <p:sldId id="314" r:id="rId51"/>
    <p:sldId id="319" r:id="rId52"/>
    <p:sldId id="316" r:id="rId53"/>
    <p:sldId id="317" r:id="rId54"/>
    <p:sldId id="318"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A7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642" y="-108"/>
      </p:cViewPr>
      <p:guideLst>
        <p:guide orient="horz" pos="2160"/>
        <p:guide pos="2880"/>
      </p:guideLst>
    </p:cSldViewPr>
  </p:slideViewPr>
  <p:notesTextViewPr>
    <p:cViewPr>
      <p:scale>
        <a:sx n="1" d="1"/>
        <a:sy n="1" d="1"/>
      </p:scale>
      <p:origin x="0" y="0"/>
    </p:cViewPr>
  </p:notesTextViewPr>
  <p:sorterViewPr>
    <p:cViewPr>
      <p:scale>
        <a:sx n="100" d="100"/>
        <a:sy n="100" d="100"/>
      </p:scale>
      <p:origin x="0" y="104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rgb-blu"/>
          <p:cNvPicPr>
            <a:picLocks noChangeAspect="1" noChangeArrowheads="1"/>
          </p:cNvPicPr>
          <p:nvPr/>
        </p:nvPicPr>
        <p:blipFill>
          <a:blip r:embed="rId2"/>
          <a:srcRect/>
          <a:stretch>
            <a:fillRect/>
          </a:stretch>
        </p:blipFill>
        <p:spPr bwMode="auto">
          <a:xfrm>
            <a:off x="0" y="6291263"/>
            <a:ext cx="9144000" cy="5667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2130425"/>
            <a:ext cx="7772400" cy="1470025"/>
          </a:xfrm>
        </p:spPr>
        <p:txBody>
          <a:bodyPr wrap="square" tIns="45720" bIns="45720"/>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547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9547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79525"/>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9525"/>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80AA"/>
            </a:gs>
          </a:gsLst>
          <a:lin ang="5400000" scaled="1"/>
        </a:gradFill>
        <a:effectLst/>
      </p:bgPr>
    </p:bg>
    <p:spTree>
      <p:nvGrpSpPr>
        <p:cNvPr id="1" name=""/>
        <p:cNvGrpSpPr/>
        <p:nvPr/>
      </p:nvGrpSpPr>
      <p:grpSpPr>
        <a:xfrm>
          <a:off x="0" y="0"/>
          <a:ext cx="0" cy="0"/>
          <a:chOff x="0" y="0"/>
          <a:chExt cx="0" cy="0"/>
        </a:xfrm>
      </p:grpSpPr>
      <p:pic>
        <p:nvPicPr>
          <p:cNvPr id="1026" name="Picture 13" descr="rgb-blu2"/>
          <p:cNvPicPr>
            <a:picLocks noChangeAspect="1" noChangeArrowheads="1"/>
          </p:cNvPicPr>
          <p:nvPr/>
        </p:nvPicPr>
        <p:blipFill>
          <a:blip r:embed="rId13"/>
          <a:srcRect/>
          <a:stretch>
            <a:fillRect/>
          </a:stretch>
        </p:blipFill>
        <p:spPr bwMode="auto">
          <a:xfrm>
            <a:off x="0" y="6297613"/>
            <a:ext cx="9144000" cy="5667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714375"/>
          </a:xfrm>
          <a:prstGeom prst="rect">
            <a:avLst/>
          </a:prstGeom>
          <a:noFill/>
          <a:ln w="9525">
            <a:noFill/>
            <a:miter lim="800000"/>
            <a:headEnd/>
            <a:tailEnd/>
          </a:ln>
        </p:spPr>
        <p:txBody>
          <a:bodyPr vert="horz" wrap="none" lIns="91440" tIns="91440" rIns="91440" bIns="9144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279525"/>
            <a:ext cx="8229600" cy="494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4" name="Text Box 10"/>
          <p:cNvSpPr txBox="1">
            <a:spLocks noChangeArrowheads="1"/>
          </p:cNvSpPr>
          <p:nvPr/>
        </p:nvSpPr>
        <p:spPr bwMode="auto">
          <a:xfrm>
            <a:off x="152400" y="6350000"/>
            <a:ext cx="4114800" cy="487363"/>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defRPr/>
            </a:pPr>
            <a:r>
              <a:rPr lang="en-US" sz="1400" dirty="0">
                <a:solidFill>
                  <a:srgbClr val="FFFFFF"/>
                </a:solidFill>
                <a:latin typeface="+mn-lt"/>
              </a:rPr>
              <a:t>Introduction to Animal Science, 5e</a:t>
            </a:r>
          </a:p>
          <a:p>
            <a:pPr eaLnBrk="0" hangingPunct="0">
              <a:defRPr/>
            </a:pPr>
            <a:r>
              <a:rPr lang="en-US" sz="1200" i="1" dirty="0">
                <a:solidFill>
                  <a:srgbClr val="FFFFFF"/>
                </a:solidFill>
                <a:latin typeface="+mn-lt"/>
              </a:rPr>
              <a:t>W. Stephen Damron</a:t>
            </a:r>
            <a:endParaRPr lang="en-US" sz="1200" i="1" dirty="0">
              <a:solidFill>
                <a:srgbClr val="FFFFFF"/>
              </a:solidFill>
              <a:latin typeface="+mn-lt"/>
              <a:ea typeface="ＭＳ Ｐゴシック" pitchFamily="34" charset="-128"/>
            </a:endParaRPr>
          </a:p>
        </p:txBody>
      </p:sp>
      <p:sp>
        <p:nvSpPr>
          <p:cNvPr id="1035" name="Text Box 11"/>
          <p:cNvSpPr txBox="1">
            <a:spLocks noChangeArrowheads="1"/>
          </p:cNvSpPr>
          <p:nvPr/>
        </p:nvSpPr>
        <p:spPr bwMode="auto">
          <a:xfrm>
            <a:off x="4619625" y="6353175"/>
            <a:ext cx="4448175" cy="45720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r" eaLnBrk="0" hangingPunct="0">
              <a:defRPr/>
            </a:pPr>
            <a:r>
              <a:rPr lang="en-US" sz="1200" dirty="0">
                <a:solidFill>
                  <a:srgbClr val="FFFFFF"/>
                </a:solidFill>
                <a:latin typeface="+mn-lt"/>
                <a:ea typeface="ＭＳ Ｐゴシック" pitchFamily="34" charset="-128"/>
              </a:rPr>
              <a:t>© 2013 by Pearson Higher Education, Inc</a:t>
            </a:r>
            <a:br>
              <a:rPr lang="en-US" sz="1200" dirty="0">
                <a:solidFill>
                  <a:srgbClr val="FFFFFF"/>
                </a:solidFill>
                <a:latin typeface="+mn-lt"/>
                <a:ea typeface="ＭＳ Ｐゴシック" pitchFamily="34" charset="-128"/>
              </a:rPr>
            </a:br>
            <a:r>
              <a:rPr lang="en-US" sz="1200" dirty="0">
                <a:solidFill>
                  <a:srgbClr val="FFFFFF"/>
                </a:solidFill>
                <a:latin typeface="+mn-lt"/>
                <a:ea typeface="ＭＳ Ｐゴシック" pitchFamily="34" charset="-128"/>
              </a:rPr>
              <a:t>Upper Saddle River, New Jersey 07458 • All Rights Reserved</a:t>
            </a: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iming>
    <p:tnLst>
      <p:par>
        <p:cTn id="1" dur="indefinite" restart="never" nodeType="tmRoot"/>
      </p:par>
    </p:tnLst>
  </p:timing>
  <p:txStyles>
    <p:titleStyle>
      <a:lvl1pPr algn="ctr" rtl="0" eaLnBrk="0" fontAlgn="base" hangingPunct="0">
        <a:spcBef>
          <a:spcPct val="0"/>
        </a:spcBef>
        <a:spcAft>
          <a:spcPct val="0"/>
        </a:spcAft>
        <a:defRPr sz="3500" b="1">
          <a:solidFill>
            <a:schemeClr val="tx2"/>
          </a:solidFill>
          <a:latin typeface="+mj-lt"/>
          <a:ea typeface="+mj-ea"/>
          <a:cs typeface="+mj-cs"/>
        </a:defRPr>
      </a:lvl1pPr>
      <a:lvl2pPr algn="ctr" rtl="0" eaLnBrk="0" fontAlgn="base" hangingPunct="0">
        <a:spcBef>
          <a:spcPct val="0"/>
        </a:spcBef>
        <a:spcAft>
          <a:spcPct val="0"/>
        </a:spcAft>
        <a:defRPr sz="3500" b="1">
          <a:solidFill>
            <a:schemeClr val="tx2"/>
          </a:solidFill>
          <a:latin typeface="Arial" charset="0"/>
        </a:defRPr>
      </a:lvl2pPr>
      <a:lvl3pPr algn="ctr" rtl="0" eaLnBrk="0" fontAlgn="base" hangingPunct="0">
        <a:spcBef>
          <a:spcPct val="0"/>
        </a:spcBef>
        <a:spcAft>
          <a:spcPct val="0"/>
        </a:spcAft>
        <a:defRPr sz="3500" b="1">
          <a:solidFill>
            <a:schemeClr val="tx2"/>
          </a:solidFill>
          <a:latin typeface="Arial" charset="0"/>
        </a:defRPr>
      </a:lvl3pPr>
      <a:lvl4pPr algn="ctr" rtl="0" eaLnBrk="0" fontAlgn="base" hangingPunct="0">
        <a:spcBef>
          <a:spcPct val="0"/>
        </a:spcBef>
        <a:spcAft>
          <a:spcPct val="0"/>
        </a:spcAft>
        <a:defRPr sz="3500" b="1">
          <a:solidFill>
            <a:schemeClr val="tx2"/>
          </a:solidFill>
          <a:latin typeface="Arial" charset="0"/>
        </a:defRPr>
      </a:lvl4pPr>
      <a:lvl5pPr algn="ctr" rtl="0" eaLnBrk="0" fontAlgn="base" hangingPunct="0">
        <a:spcBef>
          <a:spcPct val="0"/>
        </a:spcBef>
        <a:spcAft>
          <a:spcPct val="0"/>
        </a:spcAft>
        <a:defRPr sz="3500" b="1">
          <a:solidFill>
            <a:schemeClr val="tx2"/>
          </a:solidFill>
          <a:latin typeface="Arial" charset="0"/>
        </a:defRPr>
      </a:lvl5pPr>
      <a:lvl6pPr marL="457200" algn="ctr" rtl="0" fontAlgn="base">
        <a:spcBef>
          <a:spcPct val="0"/>
        </a:spcBef>
        <a:spcAft>
          <a:spcPct val="0"/>
        </a:spcAft>
        <a:defRPr sz="3500" b="1">
          <a:solidFill>
            <a:schemeClr val="tx2"/>
          </a:solidFill>
          <a:latin typeface="Arial" charset="0"/>
        </a:defRPr>
      </a:lvl6pPr>
      <a:lvl7pPr marL="914400" algn="ctr" rtl="0" fontAlgn="base">
        <a:spcBef>
          <a:spcPct val="0"/>
        </a:spcBef>
        <a:spcAft>
          <a:spcPct val="0"/>
        </a:spcAft>
        <a:defRPr sz="3500" b="1">
          <a:solidFill>
            <a:schemeClr val="tx2"/>
          </a:solidFill>
          <a:latin typeface="Arial" charset="0"/>
        </a:defRPr>
      </a:lvl7pPr>
      <a:lvl8pPr marL="1371600" algn="ctr" rtl="0" fontAlgn="base">
        <a:spcBef>
          <a:spcPct val="0"/>
        </a:spcBef>
        <a:spcAft>
          <a:spcPct val="0"/>
        </a:spcAft>
        <a:defRPr sz="3500" b="1">
          <a:solidFill>
            <a:schemeClr val="tx2"/>
          </a:solidFill>
          <a:latin typeface="Arial" charset="0"/>
        </a:defRPr>
      </a:lvl8pPr>
      <a:lvl9pPr marL="1828800" algn="ctr"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spcBef>
          <a:spcPct val="5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500">
          <a:solidFill>
            <a:schemeClr val="tx1"/>
          </a:solidFill>
          <a:latin typeface="+mn-lt"/>
        </a:defRPr>
      </a:lvl2pPr>
      <a:lvl3pPr marL="1143000" indent="-228600" algn="l" rtl="0" eaLnBrk="0" fontAlgn="base" hangingPunct="0">
        <a:spcBef>
          <a:spcPct val="10000"/>
        </a:spcBef>
        <a:spcAft>
          <a:spcPct val="0"/>
        </a:spcAft>
        <a:buChar char="•"/>
        <a:defRPr sz="23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80975" y="3008313"/>
            <a:ext cx="8782050" cy="966787"/>
          </a:xfrm>
        </p:spPr>
        <p:txBody>
          <a:bodyPr/>
          <a:lstStyle/>
          <a:p>
            <a:pPr eaLnBrk="1" hangingPunct="1">
              <a:defRPr/>
            </a:pPr>
            <a:r>
              <a:rPr lang="en-US" sz="2800" dirty="0" smtClean="0">
                <a:effectLst>
                  <a:outerShdw blurRad="38100" dist="38100" dir="2700000" algn="tl">
                    <a:srgbClr val="C0C0C0"/>
                  </a:outerShdw>
                </a:effectLst>
              </a:rPr>
              <a:t>Genetics</a:t>
            </a:r>
            <a:endParaRPr lang="en-US" sz="2800" dirty="0">
              <a:effectLst>
                <a:outerShdw blurRad="38100" dist="38100" dir="2700000" algn="tl">
                  <a:srgbClr val="C0C0C0"/>
                </a:outerShdw>
              </a:effectLst>
            </a:endParaRPr>
          </a:p>
        </p:txBody>
      </p:sp>
      <p:sp>
        <p:nvSpPr>
          <p:cNvPr id="4099" name="Rectangle 3"/>
          <p:cNvSpPr>
            <a:spLocks noGrp="1" noChangeArrowheads="1"/>
          </p:cNvSpPr>
          <p:nvPr>
            <p:ph type="subTitle" idx="1"/>
          </p:nvPr>
        </p:nvSpPr>
        <p:spPr>
          <a:xfrm>
            <a:off x="180975" y="3857625"/>
            <a:ext cx="8782050" cy="561975"/>
          </a:xfrm>
        </p:spPr>
        <p:txBody>
          <a:bodyPr/>
          <a:lstStyle/>
          <a:p>
            <a:pPr eaLnBrk="1" hangingPunct="1"/>
            <a:r>
              <a:rPr lang="en-US" sz="2500" smtClean="0"/>
              <a:t>Chapter 8</a:t>
            </a:r>
          </a:p>
        </p:txBody>
      </p:sp>
      <p:sp>
        <p:nvSpPr>
          <p:cNvPr id="4100" name="Rectangle 4"/>
          <p:cNvSpPr>
            <a:spLocks noChangeArrowheads="1"/>
          </p:cNvSpPr>
          <p:nvPr/>
        </p:nvSpPr>
        <p:spPr bwMode="auto">
          <a:xfrm>
            <a:off x="228600" y="2028825"/>
            <a:ext cx="8689975" cy="561975"/>
          </a:xfrm>
          <a:prstGeom prst="rect">
            <a:avLst/>
          </a:prstGeom>
          <a:noFill/>
          <a:ln w="9525">
            <a:noFill/>
            <a:miter lim="800000"/>
            <a:headEnd/>
            <a:tailEnd/>
          </a:ln>
        </p:spPr>
        <p:txBody>
          <a:bodyPr/>
          <a:lstStyle/>
          <a:p>
            <a:pPr algn="ctr">
              <a:spcBef>
                <a:spcPct val="50000"/>
              </a:spcBef>
            </a:pPr>
            <a:r>
              <a:rPr lang="en-US" sz="2500">
                <a:solidFill>
                  <a:srgbClr val="000000"/>
                </a:solidFill>
              </a:rPr>
              <a:t>W. Stephen Damron</a:t>
            </a:r>
          </a:p>
        </p:txBody>
      </p:sp>
      <p:sp>
        <p:nvSpPr>
          <p:cNvPr id="4103" name="Rectangle 7"/>
          <p:cNvSpPr>
            <a:spLocks noChangeArrowheads="1"/>
          </p:cNvSpPr>
          <p:nvPr/>
        </p:nvSpPr>
        <p:spPr bwMode="auto">
          <a:xfrm>
            <a:off x="180975" y="1019175"/>
            <a:ext cx="8753475" cy="966788"/>
          </a:xfrm>
          <a:prstGeom prst="rect">
            <a:avLst/>
          </a:prstGeom>
          <a:noFill/>
          <a:ln>
            <a:noFill/>
          </a:ln>
          <a:effectLst/>
          <a:extLst>
            <a:ext uri="{909E8E84-426E-40DD-AFC4-6F175D3DCCD1}"/>
            <a:ext uri="{91240B29-F687-4F45-9708-019B960494DF}"/>
            <a:ext uri="{AF507438-7753-43E0-B8FC-AC1667EBCBE1}"/>
          </a:extLst>
        </p:spPr>
        <p:txBody>
          <a:bodyPr anchor="ctr"/>
          <a:lstStyle/>
          <a:p>
            <a:pPr algn="ctr">
              <a:defRPr/>
            </a:pPr>
            <a:r>
              <a:rPr lang="en-US" sz="3500" b="1" dirty="0">
                <a:solidFill>
                  <a:srgbClr val="000000"/>
                </a:solidFill>
                <a:effectLst>
                  <a:outerShdw blurRad="38100" dist="38100" dir="2700000" algn="tl">
                    <a:srgbClr val="C0C0C0"/>
                  </a:outerShdw>
                </a:effectLst>
                <a:latin typeface="+mn-lt"/>
              </a:rPr>
              <a:t>Introduction to Animal Science:</a:t>
            </a:r>
          </a:p>
          <a:p>
            <a:pPr algn="ctr">
              <a:defRPr/>
            </a:pPr>
            <a:r>
              <a:rPr lang="en-US" sz="2400" b="1" dirty="0">
                <a:solidFill>
                  <a:srgbClr val="000000"/>
                </a:solidFill>
                <a:effectLst>
                  <a:outerShdw blurRad="38100" dist="38100" dir="2700000" algn="tl">
                    <a:srgbClr val="C0C0C0"/>
                  </a:outerShdw>
                </a:effectLst>
                <a:latin typeface="+mn-lt"/>
              </a:rPr>
              <a:t>Global, Biological, Social, and Industry Perspectives</a:t>
            </a:r>
            <a:endParaRPr lang="en-US" sz="2000" b="1" dirty="0">
              <a:solidFill>
                <a:srgbClr val="000000"/>
              </a:solidFill>
              <a:effectLst>
                <a:outerShdw blurRad="38100" dist="38100" dir="2700000" algn="tl">
                  <a:srgbClr val="C0C0C0"/>
                </a:outerShdw>
              </a:effectLst>
              <a:latin typeface="+mn-lt"/>
            </a:endParaRPr>
          </a:p>
        </p:txBody>
      </p:sp>
      <p:pic>
        <p:nvPicPr>
          <p:cNvPr id="13317" name="Picture 2"/>
          <p:cNvPicPr>
            <a:picLocks noChangeAspect="1" noChangeArrowheads="1"/>
          </p:cNvPicPr>
          <p:nvPr/>
        </p:nvPicPr>
        <p:blipFill>
          <a:blip r:embed="rId2"/>
          <a:srcRect/>
          <a:stretch>
            <a:fillRect/>
          </a:stretch>
        </p:blipFill>
        <p:spPr bwMode="auto">
          <a:xfrm>
            <a:off x="7696200" y="28575"/>
            <a:ext cx="1362075" cy="733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animEffect transition="in" filter="wipe(left)">
                                      <p:cBhvr>
                                        <p:cTn id="7" dur="1000"/>
                                        <p:tgtEl>
                                          <p:spTgt spid="410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103">
                                            <p:txEl>
                                              <p:pRg st="1" end="1"/>
                                            </p:txEl>
                                          </p:spTgt>
                                        </p:tgtEl>
                                        <p:attrNameLst>
                                          <p:attrName>style.visibility</p:attrName>
                                        </p:attrNameLst>
                                      </p:cBhvr>
                                      <p:to>
                                        <p:strVal val="visible"/>
                                      </p:to>
                                    </p:set>
                                    <p:animEffect transition="in" filter="wipe(left)">
                                      <p:cBhvr>
                                        <p:cTn id="11" dur="1000"/>
                                        <p:tgtEl>
                                          <p:spTgt spid="4103">
                                            <p:txEl>
                                              <p:pRg st="1" end="1"/>
                                            </p:txEl>
                                          </p:spTgt>
                                        </p:tgtEl>
                                      </p:cBhvr>
                                    </p:animEffect>
                                  </p:childTnLst>
                                </p:cTn>
                              </p:par>
                            </p:childTnLst>
                          </p:cTn>
                        </p:par>
                        <p:par>
                          <p:cTn id="12" fill="hold" nodeType="afterGroup">
                            <p:stCondLst>
                              <p:cond delay="2000"/>
                            </p:stCondLst>
                            <p:childTnLst>
                              <p:par>
                                <p:cTn id="13" presetID="22" presetClass="entr" presetSubtype="8" fill="hold" grpId="0" nodeType="afterEffect">
                                  <p:stCondLst>
                                    <p:cond delay="300"/>
                                  </p:stCondLst>
                                  <p:childTnLst>
                                    <p:set>
                                      <p:cBhvr>
                                        <p:cTn id="14" dur="1" fill="hold">
                                          <p:stCondLst>
                                            <p:cond delay="0"/>
                                          </p:stCondLst>
                                        </p:cTn>
                                        <p:tgtEl>
                                          <p:spTgt spid="4100"/>
                                        </p:tgtEl>
                                        <p:attrNameLst>
                                          <p:attrName>style.visibility</p:attrName>
                                        </p:attrNameLst>
                                      </p:cBhvr>
                                      <p:to>
                                        <p:strVal val="visible"/>
                                      </p:to>
                                    </p:set>
                                    <p:animEffect transition="in" filter="wipe(left)">
                                      <p:cBhvr>
                                        <p:cTn id="15" dur="1000"/>
                                        <p:tgtEl>
                                          <p:spTgt spid="4100"/>
                                        </p:tgtEl>
                                      </p:cBhvr>
                                    </p:animEffect>
                                  </p:childTnLst>
                                </p:cTn>
                              </p:par>
                            </p:childTnLst>
                          </p:cTn>
                        </p:par>
                        <p:par>
                          <p:cTn id="16" fill="hold" nodeType="afterGroup">
                            <p:stCondLst>
                              <p:cond delay="3300"/>
                            </p:stCondLst>
                            <p:childTnLst>
                              <p:par>
                                <p:cTn id="17" presetID="22" presetClass="entr" presetSubtype="8" fill="hold" grpId="0" nodeType="afterEffect">
                                  <p:stCondLst>
                                    <p:cond delay="300"/>
                                  </p:stCondLst>
                                  <p:childTnLst>
                                    <p:set>
                                      <p:cBhvr>
                                        <p:cTn id="18" dur="1" fill="hold">
                                          <p:stCondLst>
                                            <p:cond delay="0"/>
                                          </p:stCondLst>
                                        </p:cTn>
                                        <p:tgtEl>
                                          <p:spTgt spid="4098"/>
                                        </p:tgtEl>
                                        <p:attrNameLst>
                                          <p:attrName>style.visibility</p:attrName>
                                        </p:attrNameLst>
                                      </p:cBhvr>
                                      <p:to>
                                        <p:strVal val="visible"/>
                                      </p:to>
                                    </p:set>
                                    <p:animEffect transition="in" filter="wipe(left)">
                                      <p:cBhvr>
                                        <p:cTn id="19" dur="1000"/>
                                        <p:tgtEl>
                                          <p:spTgt spid="4098"/>
                                        </p:tgtEl>
                                      </p:cBhvr>
                                    </p:animEffect>
                                  </p:childTnLst>
                                </p:cTn>
                              </p:par>
                            </p:childTnLst>
                          </p:cTn>
                        </p:par>
                        <p:par>
                          <p:cTn id="20" fill="hold" nodeType="afterGroup">
                            <p:stCondLst>
                              <p:cond delay="4600"/>
                            </p:stCondLst>
                            <p:childTnLst>
                              <p:par>
                                <p:cTn id="21" presetID="22" presetClass="entr" presetSubtype="8" fill="hold" grpId="0" nodeType="afterEffect">
                                  <p:stCondLst>
                                    <p:cond delay="300"/>
                                  </p:stCondLst>
                                  <p:childTnLst>
                                    <p:set>
                                      <p:cBhvr>
                                        <p:cTn id="22" dur="1" fill="hold">
                                          <p:stCondLst>
                                            <p:cond delay="0"/>
                                          </p:stCondLst>
                                        </p:cTn>
                                        <p:tgtEl>
                                          <p:spTgt spid="4099">
                                            <p:txEl>
                                              <p:pRg st="0" end="0"/>
                                            </p:txEl>
                                          </p:spTgt>
                                        </p:tgtEl>
                                        <p:attrNameLst>
                                          <p:attrName>style.visibility</p:attrName>
                                        </p:attrNameLst>
                                      </p:cBhvr>
                                      <p:to>
                                        <p:strVal val="visible"/>
                                      </p:to>
                                    </p:set>
                                    <p:animEffect transition="in" filter="wipe(left)">
                                      <p:cBhvr>
                                        <p:cTn id="23" dur="1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410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The Gene</a:t>
            </a:r>
          </a:p>
        </p:txBody>
      </p:sp>
      <p:sp>
        <p:nvSpPr>
          <p:cNvPr id="3" name="Content Placeholder 2"/>
          <p:cNvSpPr>
            <a:spLocks noGrp="1"/>
          </p:cNvSpPr>
          <p:nvPr>
            <p:ph idx="1"/>
          </p:nvPr>
        </p:nvSpPr>
        <p:spPr/>
        <p:txBody>
          <a:bodyPr/>
          <a:lstStyle/>
          <a:p>
            <a:pPr eaLnBrk="1" hangingPunct="1"/>
            <a:r>
              <a:rPr lang="en-US" smtClean="0"/>
              <a:t>The segment of the deoxyribose, phosphate, and one of the bases is called a </a:t>
            </a:r>
            <a:r>
              <a:rPr lang="en-US" b="1" smtClean="0"/>
              <a:t>nucleotide</a:t>
            </a:r>
            <a:r>
              <a:rPr lang="en-US" smtClean="0"/>
              <a:t>.</a:t>
            </a:r>
          </a:p>
          <a:p>
            <a:pPr eaLnBrk="1" hangingPunct="1"/>
            <a:endParaRPr lang="en-US" smtClean="0"/>
          </a:p>
          <a:p>
            <a:pPr eaLnBrk="1" hangingPunct="1"/>
            <a:r>
              <a:rPr lang="en-US" smtClean="0"/>
              <a:t>A gene is a segment of the double helix consisting of several nucleotides which encode the specific composition of proteins.</a:t>
            </a:r>
          </a:p>
          <a:p>
            <a:pPr eaLnBrk="1" hangingPunct="1"/>
            <a:endParaRPr lang="en-US" smtClean="0"/>
          </a:p>
          <a:p>
            <a:pPr eaLnBrk="1" hangingPunct="1"/>
            <a:r>
              <a:rPr lang="en-US" smtClean="0"/>
              <a:t>The entire genetic material of an animal is termed its </a:t>
            </a:r>
            <a:r>
              <a:rPr lang="en-US" b="1" smtClean="0"/>
              <a:t>genome</a:t>
            </a:r>
            <a:r>
              <a:rPr lang="en-US"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The Gene</a:t>
            </a:r>
          </a:p>
        </p:txBody>
      </p:sp>
      <p:sp>
        <p:nvSpPr>
          <p:cNvPr id="3" name="Content Placeholder 2"/>
          <p:cNvSpPr>
            <a:spLocks noGrp="1"/>
          </p:cNvSpPr>
          <p:nvPr>
            <p:ph idx="1"/>
          </p:nvPr>
        </p:nvSpPr>
        <p:spPr/>
        <p:txBody>
          <a:bodyPr/>
          <a:lstStyle/>
          <a:p>
            <a:pPr eaLnBrk="1" hangingPunct="1"/>
            <a:r>
              <a:rPr lang="en-US" smtClean="0"/>
              <a:t>There is some potential for variation in chromosome numbers because of the many processes that must take place for inheritance to be possible.</a:t>
            </a:r>
          </a:p>
          <a:p>
            <a:pPr lvl="1" eaLnBrk="1" hangingPunct="1"/>
            <a:r>
              <a:rPr lang="en-US" smtClean="0"/>
              <a:t>One such variation in chromosome numbers is called </a:t>
            </a:r>
            <a:r>
              <a:rPr lang="en-US" b="1" smtClean="0"/>
              <a:t>polyploidy</a:t>
            </a:r>
            <a:r>
              <a:rPr lang="en-US" smtClean="0"/>
              <a:t>.</a:t>
            </a:r>
          </a:p>
          <a:p>
            <a:pPr lvl="1" eaLnBrk="1" hangingPunct="1"/>
            <a:endParaRPr lang="en-US" smtClean="0"/>
          </a:p>
          <a:p>
            <a:pPr lvl="1" eaLnBrk="1" hangingPunct="1"/>
            <a:r>
              <a:rPr lang="en-US" smtClean="0"/>
              <a:t>Another example of variation is </a:t>
            </a:r>
            <a:r>
              <a:rPr lang="en-US" b="1" smtClean="0"/>
              <a:t>aneuploidy</a:t>
            </a:r>
            <a:r>
              <a:rPr lang="en-US" smtClean="0"/>
              <a:t>, in which there is variation in chromosome number with respect to individual chromosomes.</a:t>
            </a:r>
          </a:p>
          <a:p>
            <a:pPr lvl="1"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The Gene</a:t>
            </a:r>
          </a:p>
        </p:txBody>
      </p:sp>
      <p:sp>
        <p:nvSpPr>
          <p:cNvPr id="3" name="Content Placeholder 2"/>
          <p:cNvSpPr>
            <a:spLocks noGrp="1"/>
          </p:cNvSpPr>
          <p:nvPr>
            <p:ph idx="1"/>
          </p:nvPr>
        </p:nvSpPr>
        <p:spPr/>
        <p:txBody>
          <a:bodyPr/>
          <a:lstStyle/>
          <a:p>
            <a:pPr eaLnBrk="1" hangingPunct="1"/>
            <a:r>
              <a:rPr lang="en-US" b="1" smtClean="0"/>
              <a:t>DNA replication </a:t>
            </a:r>
            <a:r>
              <a:rPr lang="en-US" smtClean="0"/>
              <a:t>is the process of making a copy of a DNA molecule. </a:t>
            </a:r>
          </a:p>
          <a:p>
            <a:pPr eaLnBrk="1" hangingPunct="1"/>
            <a:endParaRPr lang="en-US" smtClean="0"/>
          </a:p>
          <a:p>
            <a:pPr eaLnBrk="1" hangingPunct="1"/>
            <a:r>
              <a:rPr lang="en-US" smtClean="0"/>
              <a:t>This process of synthesizing DNA is carried out by unzipping the existing DNA strand between base pairs to expose each base.</a:t>
            </a:r>
          </a:p>
          <a:p>
            <a:pPr eaLnBrk="1" hangingPunct="1"/>
            <a:endParaRPr lang="en-US" smtClean="0"/>
          </a:p>
          <a:p>
            <a:pPr eaLnBrk="1" hangingPunct="1"/>
            <a:r>
              <a:rPr lang="en-US" smtClean="0"/>
              <a:t>The process of </a:t>
            </a:r>
            <a:r>
              <a:rPr lang="en-US" b="1" smtClean="0"/>
              <a:t>polymerization </a:t>
            </a:r>
            <a:r>
              <a:rPr lang="en-US" smtClean="0"/>
              <a:t>is carried out by </a:t>
            </a:r>
            <a:r>
              <a:rPr lang="en-US" b="1" smtClean="0"/>
              <a:t>DNA polymerase</a:t>
            </a:r>
            <a:r>
              <a:rPr lang="en-US" smtClean="0"/>
              <a:t>.</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The Gene</a:t>
            </a:r>
          </a:p>
        </p:txBody>
      </p:sp>
      <p:sp>
        <p:nvSpPr>
          <p:cNvPr id="3" name="Content Placeholder 2"/>
          <p:cNvSpPr>
            <a:spLocks noGrp="1"/>
          </p:cNvSpPr>
          <p:nvPr>
            <p:ph idx="1"/>
          </p:nvPr>
        </p:nvSpPr>
        <p:spPr/>
        <p:txBody>
          <a:bodyPr/>
          <a:lstStyle/>
          <a:p>
            <a:pPr eaLnBrk="1" hangingPunct="1"/>
            <a:r>
              <a:rPr lang="en-US" smtClean="0"/>
              <a:t>DNA serves as a template and codes for the manufacture of RNA to complement the DNA. </a:t>
            </a:r>
          </a:p>
          <a:p>
            <a:pPr lvl="1" eaLnBrk="1" hangingPunct="1"/>
            <a:r>
              <a:rPr lang="en-US" smtClean="0"/>
              <a:t>This process is known as </a:t>
            </a:r>
            <a:r>
              <a:rPr lang="en-US" b="1" smtClean="0"/>
              <a:t>transcription</a:t>
            </a:r>
            <a:r>
              <a:rPr lang="en-US" smtClean="0"/>
              <a:t>.</a:t>
            </a:r>
          </a:p>
          <a:p>
            <a:pPr lvl="1" eaLnBrk="1" hangingPunct="1"/>
            <a:endParaRPr lang="en-US" smtClean="0"/>
          </a:p>
          <a:p>
            <a:pPr lvl="1" eaLnBrk="1" hangingPunct="1"/>
            <a:r>
              <a:rPr lang="en-US" smtClean="0"/>
              <a:t>This new RNA is processed to remove sections of base pairs that are not part of the coding sequence; this is called </a:t>
            </a:r>
            <a:r>
              <a:rPr lang="en-US" b="1" smtClean="0"/>
              <a:t>messenger RNA (mRNA)</a:t>
            </a:r>
            <a:r>
              <a:rPr lang="en-US" smtClean="0"/>
              <a:t>.</a:t>
            </a:r>
          </a:p>
          <a:p>
            <a:pPr eaLnBrk="1" hangingPunct="1"/>
            <a:endParaRPr lang="en-US" smtClean="0"/>
          </a:p>
          <a:p>
            <a:pPr lvl="1" eaLnBrk="1" hangingPunct="1"/>
            <a:r>
              <a:rPr lang="en-US" smtClean="0"/>
              <a:t>The DNA also codes for </a:t>
            </a:r>
            <a:r>
              <a:rPr lang="en-US" b="1" smtClean="0"/>
              <a:t>transfer RNA (tRNA)</a:t>
            </a:r>
            <a:r>
              <a:rPr lang="en-US" smtClean="0"/>
              <a:t>, which is used to collect the amino acids needed to build the protein.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The Gene</a:t>
            </a:r>
          </a:p>
        </p:txBody>
      </p:sp>
      <p:sp>
        <p:nvSpPr>
          <p:cNvPr id="3" name="Content Placeholder 2"/>
          <p:cNvSpPr>
            <a:spLocks noGrp="1"/>
          </p:cNvSpPr>
          <p:nvPr>
            <p:ph idx="1"/>
          </p:nvPr>
        </p:nvSpPr>
        <p:spPr/>
        <p:txBody>
          <a:bodyPr/>
          <a:lstStyle/>
          <a:p>
            <a:pPr eaLnBrk="1" hangingPunct="1"/>
            <a:r>
              <a:rPr lang="en-US" smtClean="0"/>
              <a:t>The mRNA leaves the nucleus and attaches to the ribosome, where it is used as the template to manufacture the protein.</a:t>
            </a:r>
          </a:p>
          <a:p>
            <a:pPr eaLnBrk="1" hangingPunct="1"/>
            <a:r>
              <a:rPr lang="en-US" smtClean="0"/>
              <a:t>The tRNA moves into the cytoplasm and attaches to the amino acid for which each is coded. </a:t>
            </a:r>
          </a:p>
          <a:p>
            <a:pPr eaLnBrk="1" hangingPunct="1"/>
            <a:r>
              <a:rPr lang="en-US" smtClean="0"/>
              <a:t>Next, the ribosomes move along the length of the mRNA and align with the tRNA, which brings the amino acids into the chain.</a:t>
            </a:r>
          </a:p>
          <a:p>
            <a:pPr lvl="1" eaLnBrk="1" hangingPunct="1"/>
            <a:r>
              <a:rPr lang="en-US" smtClean="0"/>
              <a:t>This process is called </a:t>
            </a:r>
            <a:r>
              <a:rPr lang="en-US" b="1" smtClean="0"/>
              <a:t>translation</a:t>
            </a:r>
            <a:r>
              <a:rPr lang="en-US"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up)">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Principles of Inheritance</a:t>
            </a:r>
          </a:p>
        </p:txBody>
      </p:sp>
      <p:sp>
        <p:nvSpPr>
          <p:cNvPr id="3" name="Content Placeholder 2"/>
          <p:cNvSpPr>
            <a:spLocks noGrp="1"/>
          </p:cNvSpPr>
          <p:nvPr>
            <p:ph idx="1"/>
          </p:nvPr>
        </p:nvSpPr>
        <p:spPr/>
        <p:txBody>
          <a:bodyPr/>
          <a:lstStyle/>
          <a:p>
            <a:pPr eaLnBrk="1" hangingPunct="1"/>
            <a:r>
              <a:rPr lang="en-US" smtClean="0"/>
              <a:t>In 1866, Gregor Mendel discovered the principles of inheritance while working with garden peas. </a:t>
            </a:r>
          </a:p>
          <a:p>
            <a:pPr eaLnBrk="1" hangingPunct="1"/>
            <a:endParaRPr lang="en-US" smtClean="0"/>
          </a:p>
          <a:p>
            <a:pPr eaLnBrk="1" hangingPunct="1"/>
            <a:r>
              <a:rPr lang="en-US" smtClean="0"/>
              <a:t>Our understanding of how traits are inherited has sprung from the simple experiments of this monk.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Principles of Inheritance</a:t>
            </a:r>
          </a:p>
        </p:txBody>
      </p:sp>
      <p:sp>
        <p:nvSpPr>
          <p:cNvPr id="3" name="Content Placeholder 2"/>
          <p:cNvSpPr>
            <a:spLocks noGrp="1"/>
          </p:cNvSpPr>
          <p:nvPr>
            <p:ph idx="1"/>
          </p:nvPr>
        </p:nvSpPr>
        <p:spPr/>
        <p:txBody>
          <a:bodyPr/>
          <a:lstStyle/>
          <a:p>
            <a:pPr eaLnBrk="1" hangingPunct="1"/>
            <a:r>
              <a:rPr lang="en-US" smtClean="0"/>
              <a:t>The various forms of a given gene are called </a:t>
            </a:r>
            <a:r>
              <a:rPr lang="en-US" b="1" smtClean="0"/>
              <a:t>alleles</a:t>
            </a:r>
            <a:r>
              <a:rPr lang="en-US" smtClean="0"/>
              <a:t>. </a:t>
            </a:r>
          </a:p>
          <a:p>
            <a:pPr lvl="1" eaLnBrk="1" hangingPunct="1"/>
            <a:r>
              <a:rPr lang="en-US" smtClean="0"/>
              <a:t>An animal that has matching alleles at a given point on the chromosome (or </a:t>
            </a:r>
            <a:r>
              <a:rPr lang="en-US" b="1" smtClean="0"/>
              <a:t>locus</a:t>
            </a:r>
            <a:r>
              <a:rPr lang="en-US" smtClean="0"/>
              <a:t>) is said to be </a:t>
            </a:r>
            <a:r>
              <a:rPr lang="en-US" b="1" smtClean="0"/>
              <a:t>homozygous </a:t>
            </a:r>
            <a:r>
              <a:rPr lang="en-US" smtClean="0"/>
              <a:t>(</a:t>
            </a:r>
            <a:r>
              <a:rPr lang="en-US" i="1" smtClean="0"/>
              <a:t>AA</a:t>
            </a:r>
            <a:r>
              <a:rPr lang="en-US" smtClean="0"/>
              <a:t>).</a:t>
            </a:r>
          </a:p>
          <a:p>
            <a:pPr lvl="1" eaLnBrk="1" hangingPunct="1"/>
            <a:r>
              <a:rPr lang="en-US" smtClean="0"/>
              <a:t>An animal that has different alleles is </a:t>
            </a:r>
            <a:r>
              <a:rPr lang="en-US" b="1" smtClean="0"/>
              <a:t>heterozygous </a:t>
            </a:r>
            <a:r>
              <a:rPr lang="en-US" smtClean="0"/>
              <a:t>(</a:t>
            </a:r>
            <a:r>
              <a:rPr lang="en-US" i="1" smtClean="0"/>
              <a:t>Aa</a:t>
            </a:r>
            <a:r>
              <a:rPr lang="en-US" smtClean="0"/>
              <a:t>).</a:t>
            </a:r>
          </a:p>
          <a:p>
            <a:pPr lvl="1" eaLnBrk="1" hangingPunct="1"/>
            <a:endParaRPr lang="en-US" smtClean="0"/>
          </a:p>
          <a:p>
            <a:pPr eaLnBrk="1" hangingPunct="1"/>
            <a:r>
              <a:rPr lang="en-US" smtClean="0"/>
              <a:t>Chromosomes that have the same size and shape and occur in pairs are called </a:t>
            </a:r>
            <a:r>
              <a:rPr lang="en-US" b="1" smtClean="0"/>
              <a:t>homologous chromosomes</a:t>
            </a: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Principles of Inheritance</a:t>
            </a:r>
          </a:p>
        </p:txBody>
      </p:sp>
      <p:sp>
        <p:nvSpPr>
          <p:cNvPr id="3" name="Content Placeholder 2"/>
          <p:cNvSpPr>
            <a:spLocks noGrp="1"/>
          </p:cNvSpPr>
          <p:nvPr>
            <p:ph idx="1"/>
          </p:nvPr>
        </p:nvSpPr>
        <p:spPr/>
        <p:txBody>
          <a:bodyPr/>
          <a:lstStyle/>
          <a:p>
            <a:pPr eaLnBrk="1" hangingPunct="1"/>
            <a:r>
              <a:rPr lang="en-US" smtClean="0"/>
              <a:t>The method by which these alleles are passed on from one generation to the next is known as </a:t>
            </a:r>
            <a:r>
              <a:rPr lang="en-US" b="1" smtClean="0"/>
              <a:t>inheritance</a:t>
            </a:r>
            <a:r>
              <a:rPr lang="en-US" smtClean="0"/>
              <a:t>.</a:t>
            </a:r>
          </a:p>
          <a:p>
            <a:pPr eaLnBrk="1" hangingPunct="1"/>
            <a:r>
              <a:rPr lang="en-US" smtClean="0"/>
              <a:t>Each parent produces reproductive cells called </a:t>
            </a:r>
            <a:r>
              <a:rPr lang="en-US" b="1" smtClean="0"/>
              <a:t>gametes</a:t>
            </a:r>
            <a:r>
              <a:rPr lang="en-US" smtClean="0"/>
              <a:t>.</a:t>
            </a:r>
          </a:p>
          <a:p>
            <a:pPr eaLnBrk="1" hangingPunct="1"/>
            <a:r>
              <a:rPr lang="en-US" smtClean="0"/>
              <a:t>In the formation of these gametes, the parental alleles separate so that each gamete contains only half of the genetic code the parent possesses. </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Principles of Inheritance</a:t>
            </a:r>
          </a:p>
        </p:txBody>
      </p:sp>
      <p:sp>
        <p:nvSpPr>
          <p:cNvPr id="3" name="Content Placeholder 2"/>
          <p:cNvSpPr>
            <a:spLocks noGrp="1"/>
          </p:cNvSpPr>
          <p:nvPr>
            <p:ph idx="1"/>
          </p:nvPr>
        </p:nvSpPr>
        <p:spPr/>
        <p:txBody>
          <a:bodyPr/>
          <a:lstStyle/>
          <a:p>
            <a:pPr eaLnBrk="1" hangingPunct="1"/>
            <a:r>
              <a:rPr lang="en-US" smtClean="0"/>
              <a:t>Two important principles come into play at this point:</a:t>
            </a:r>
          </a:p>
          <a:p>
            <a:pPr lvl="1" eaLnBrk="1" hangingPunct="1"/>
            <a:endParaRPr lang="en-US" smtClean="0"/>
          </a:p>
          <a:p>
            <a:pPr lvl="1" eaLnBrk="1" hangingPunct="1"/>
            <a:r>
              <a:rPr lang="en-US" smtClean="0"/>
              <a:t>The </a:t>
            </a:r>
            <a:r>
              <a:rPr lang="en-US" b="1" smtClean="0"/>
              <a:t>principle of segregation </a:t>
            </a:r>
            <a:r>
              <a:rPr lang="en-US" smtClean="0"/>
              <a:t>states that alleles separate so that only one (randomly chosen) is found in any particular gamete.</a:t>
            </a:r>
          </a:p>
          <a:p>
            <a:pPr lvl="1" eaLnBrk="1" hangingPunct="1"/>
            <a:endParaRPr lang="en-US" smtClean="0"/>
          </a:p>
          <a:p>
            <a:pPr lvl="1" eaLnBrk="1" hangingPunct="1"/>
            <a:r>
              <a:rPr lang="en-US" smtClean="0"/>
              <a:t>The </a:t>
            </a:r>
            <a:r>
              <a:rPr lang="en-US" b="1" smtClean="0"/>
              <a:t>principle of independent assortment </a:t>
            </a:r>
            <a:r>
              <a:rPr lang="en-US" smtClean="0"/>
              <a:t>states that in the formation of gametes, separation of a pair of genes is independent of the separation of other pairs.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up)">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Principles of Inheritance</a:t>
            </a:r>
          </a:p>
        </p:txBody>
      </p:sp>
      <p:sp>
        <p:nvSpPr>
          <p:cNvPr id="3" name="Content Placeholder 2"/>
          <p:cNvSpPr>
            <a:spLocks noGrp="1"/>
          </p:cNvSpPr>
          <p:nvPr>
            <p:ph idx="1"/>
          </p:nvPr>
        </p:nvSpPr>
        <p:spPr/>
        <p:txBody>
          <a:bodyPr/>
          <a:lstStyle/>
          <a:p>
            <a:pPr eaLnBrk="1" hangingPunct="1"/>
            <a:r>
              <a:rPr lang="en-US" smtClean="0"/>
              <a:t>The concept of sex determination is important in the formation of gametes; the male gametes are </a:t>
            </a:r>
            <a:r>
              <a:rPr lang="en-US" i="1" smtClean="0"/>
              <a:t>sperm </a:t>
            </a:r>
            <a:r>
              <a:rPr lang="en-US" smtClean="0"/>
              <a:t>and the female gametes are </a:t>
            </a:r>
            <a:r>
              <a:rPr lang="en-US" i="1" smtClean="0"/>
              <a:t>eggs</a:t>
            </a:r>
            <a:r>
              <a:rPr lang="en-US" smtClean="0"/>
              <a:t>. </a:t>
            </a:r>
          </a:p>
          <a:p>
            <a:pPr eaLnBrk="1" hangingPunct="1"/>
            <a:endParaRPr lang="en-US" smtClean="0"/>
          </a:p>
          <a:p>
            <a:pPr eaLnBrk="1" hangingPunct="1"/>
            <a:r>
              <a:rPr lang="en-US" smtClean="0"/>
              <a:t>In mammals, female genotypes contain a pair of X chromosomes and males have an X and a Y chromosome; </a:t>
            </a:r>
          </a:p>
          <a:p>
            <a:pPr lvl="1" eaLnBrk="1" hangingPunct="1"/>
            <a:r>
              <a:rPr lang="en-US" smtClean="0"/>
              <a:t>The opposite is true in avian species.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smtClean="0"/>
              <a:t>Learning Objectives</a:t>
            </a:r>
          </a:p>
        </p:txBody>
      </p:sp>
      <p:sp>
        <p:nvSpPr>
          <p:cNvPr id="3" name="Content Placeholder 2"/>
          <p:cNvSpPr>
            <a:spLocks noGrp="1"/>
          </p:cNvSpPr>
          <p:nvPr>
            <p:ph idx="1"/>
          </p:nvPr>
        </p:nvSpPr>
        <p:spPr/>
        <p:txBody>
          <a:bodyPr/>
          <a:lstStyle/>
          <a:p>
            <a:pPr marL="0" indent="0" eaLnBrk="1" hangingPunct="1">
              <a:buFontTx/>
              <a:buNone/>
            </a:pPr>
            <a:r>
              <a:rPr lang="en-US" sz="2400" smtClean="0"/>
              <a:t>After studying this chapter, you should be able to:</a:t>
            </a:r>
          </a:p>
          <a:p>
            <a:pPr lvl="1" eaLnBrk="1" hangingPunct="1"/>
            <a:r>
              <a:rPr lang="en-US" sz="2200" smtClean="0"/>
              <a:t>explain the role that genetics plays in animal production.</a:t>
            </a:r>
          </a:p>
          <a:p>
            <a:pPr lvl="1" eaLnBrk="1" hangingPunct="1"/>
            <a:r>
              <a:rPr lang="en-US" sz="2200" smtClean="0"/>
              <a:t>describe the location of genes within a cell.</a:t>
            </a:r>
          </a:p>
          <a:p>
            <a:pPr lvl="1" eaLnBrk="1" hangingPunct="1"/>
            <a:r>
              <a:rPr lang="en-US" sz="2200" smtClean="0"/>
              <a:t>explain the process of cellular division that ultimately produces cells containing only half of the genetic information.</a:t>
            </a:r>
          </a:p>
          <a:p>
            <a:pPr lvl="1" eaLnBrk="1" hangingPunct="1"/>
            <a:r>
              <a:rPr lang="en-US" sz="2200" smtClean="0"/>
              <a:t>describe how variation in traits is passed from parent to offspring.</a:t>
            </a:r>
          </a:p>
          <a:p>
            <a:pPr lvl="1" eaLnBrk="1" hangingPunct="1"/>
            <a:r>
              <a:rPr lang="en-US" sz="2200" smtClean="0"/>
              <a:t>describe how gene frequencies change within a population.</a:t>
            </a:r>
          </a:p>
          <a:p>
            <a:pPr lvl="1" eaLnBrk="1" hangingPunct="1"/>
            <a:r>
              <a:rPr lang="en-US" sz="2200" smtClean="0"/>
              <a:t>explain the concept of relationship between individuals.</a:t>
            </a:r>
          </a:p>
          <a:p>
            <a:pPr lvl="1" eaLnBrk="1" hangingPunct="1"/>
            <a:r>
              <a:rPr lang="en-US" sz="2200" smtClean="0"/>
              <a:t>describe several systems of mating individuals.</a:t>
            </a:r>
          </a:p>
          <a:p>
            <a:pPr lvl="1" eaLnBrk="1" hangingPunct="1"/>
            <a:r>
              <a:rPr lang="en-US" sz="2200" smtClean="0"/>
              <a:t>summarize the implications of genetic engineering.</a:t>
            </a:r>
          </a:p>
          <a:p>
            <a:pPr lvl="1" eaLnBrk="1" hangingPunct="1"/>
            <a:endParaRPr lang="en-US" sz="1600" smtClean="0"/>
          </a:p>
          <a:p>
            <a:pPr lvl="1" eaLnBrk="1" hangingPunct="1"/>
            <a:endParaRPr lang="en-US" sz="160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up)">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Principles of Inheritance</a:t>
            </a:r>
          </a:p>
        </p:txBody>
      </p:sp>
      <p:sp>
        <p:nvSpPr>
          <p:cNvPr id="3" name="Content Placeholder 2"/>
          <p:cNvSpPr>
            <a:spLocks noGrp="1"/>
          </p:cNvSpPr>
          <p:nvPr>
            <p:ph idx="1"/>
          </p:nvPr>
        </p:nvSpPr>
        <p:spPr/>
        <p:txBody>
          <a:bodyPr/>
          <a:lstStyle/>
          <a:p>
            <a:pPr eaLnBrk="1" hangingPunct="1"/>
            <a:r>
              <a:rPr lang="en-US" smtClean="0"/>
              <a:t>Each normal body tissue cell, or </a:t>
            </a:r>
            <a:r>
              <a:rPr lang="en-US" b="1" smtClean="0"/>
              <a:t>somatic cell</a:t>
            </a:r>
            <a:r>
              <a:rPr lang="en-US" smtClean="0"/>
              <a:t>, of an individual has two sex chromosomes, or one pair. </a:t>
            </a:r>
          </a:p>
          <a:p>
            <a:pPr eaLnBrk="1" hangingPunct="1"/>
            <a:r>
              <a:rPr lang="en-US" smtClean="0"/>
              <a:t>However, every somatic cell also has </a:t>
            </a:r>
            <a:r>
              <a:rPr lang="en-US" b="1" smtClean="0"/>
              <a:t>autosomes</a:t>
            </a:r>
            <a:r>
              <a:rPr lang="en-US" smtClean="0"/>
              <a:t>, which are simply all chromosomes other than sex chromosomes.</a:t>
            </a:r>
          </a:p>
          <a:p>
            <a:pPr eaLnBrk="1" hangingPunct="1"/>
            <a:r>
              <a:rPr lang="en-US" smtClean="0"/>
              <a:t>A visual representation of the chromosomes of a species is called a </a:t>
            </a:r>
            <a:r>
              <a:rPr lang="en-US" i="1" smtClean="0"/>
              <a:t>karyotype</a:t>
            </a:r>
            <a:r>
              <a:rPr lang="en-US"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Principles of Inheritance</a:t>
            </a:r>
          </a:p>
        </p:txBody>
      </p:sp>
      <p:grpSp>
        <p:nvGrpSpPr>
          <p:cNvPr id="33794" name="Group 6"/>
          <p:cNvGrpSpPr>
            <a:grpSpLocks/>
          </p:cNvGrpSpPr>
          <p:nvPr/>
        </p:nvGrpSpPr>
        <p:grpSpPr bwMode="auto">
          <a:xfrm>
            <a:off x="400050" y="1230313"/>
            <a:ext cx="8286750" cy="4332287"/>
            <a:chOff x="457200" y="1600200"/>
            <a:chExt cx="8286993" cy="4331732"/>
          </a:xfrm>
        </p:grpSpPr>
        <p:grpSp>
          <p:nvGrpSpPr>
            <p:cNvPr id="33795" name="Group 4"/>
            <p:cNvGrpSpPr>
              <a:grpSpLocks/>
            </p:cNvGrpSpPr>
            <p:nvPr/>
          </p:nvGrpSpPr>
          <p:grpSpPr bwMode="auto">
            <a:xfrm>
              <a:off x="457200" y="1600200"/>
              <a:ext cx="8286993" cy="3896591"/>
              <a:chOff x="762000" y="1899920"/>
              <a:chExt cx="8286993" cy="3896591"/>
            </a:xfrm>
          </p:grpSpPr>
          <p:pic>
            <p:nvPicPr>
              <p:cNvPr id="33798" name="Picture 2"/>
              <p:cNvPicPr>
                <a:picLocks noChangeAspect="1" noChangeArrowheads="1"/>
              </p:cNvPicPr>
              <p:nvPr/>
            </p:nvPicPr>
            <p:blipFill>
              <a:blip r:embed="rId2"/>
              <a:srcRect/>
              <a:stretch>
                <a:fillRect/>
              </a:stretch>
            </p:blipFill>
            <p:spPr bwMode="auto">
              <a:xfrm>
                <a:off x="762000" y="1899920"/>
                <a:ext cx="4114800" cy="3896591"/>
              </a:xfrm>
              <a:prstGeom prst="rect">
                <a:avLst/>
              </a:prstGeom>
              <a:noFill/>
              <a:ln w="9525">
                <a:noFill/>
                <a:miter lim="800000"/>
                <a:headEnd/>
                <a:tailEnd/>
              </a:ln>
            </p:spPr>
          </p:pic>
          <p:pic>
            <p:nvPicPr>
              <p:cNvPr id="33799" name="Picture 4" descr="ftp://chet047:p1FQVJ@chetftp.pearsoned.com/Damron/Damron%20-%20JPEGs/JPG/M08/IMAGES-FINAL_M08/Fig_8-4b.jpg"/>
              <p:cNvPicPr>
                <a:picLocks noChangeAspect="1" noChangeArrowheads="1"/>
              </p:cNvPicPr>
              <p:nvPr/>
            </p:nvPicPr>
            <p:blipFill>
              <a:blip r:embed="rId3"/>
              <a:srcRect/>
              <a:stretch>
                <a:fillRect/>
              </a:stretch>
            </p:blipFill>
            <p:spPr bwMode="auto">
              <a:xfrm>
                <a:off x="4876800" y="1905000"/>
                <a:ext cx="4172193" cy="3891511"/>
              </a:xfrm>
              <a:prstGeom prst="rect">
                <a:avLst/>
              </a:prstGeom>
              <a:noFill/>
              <a:ln w="9525">
                <a:noFill/>
                <a:miter lim="800000"/>
                <a:headEnd/>
                <a:tailEnd/>
              </a:ln>
            </p:spPr>
          </p:pic>
        </p:grpSp>
        <p:sp>
          <p:nvSpPr>
            <p:cNvPr id="6" name="Rectangle 5"/>
            <p:cNvSpPr/>
            <p:nvPr/>
          </p:nvSpPr>
          <p:spPr>
            <a:xfrm>
              <a:off x="457200" y="1600200"/>
              <a:ext cx="8286993" cy="38968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797" name="TextBox 8"/>
            <p:cNvSpPr txBox="1">
              <a:spLocks noChangeArrowheads="1"/>
            </p:cNvSpPr>
            <p:nvPr/>
          </p:nvSpPr>
          <p:spPr bwMode="auto">
            <a:xfrm>
              <a:off x="457200" y="5562600"/>
              <a:ext cx="8239574" cy="369332"/>
            </a:xfrm>
            <a:prstGeom prst="rect">
              <a:avLst/>
            </a:prstGeom>
            <a:noFill/>
            <a:ln w="9525">
              <a:noFill/>
              <a:miter lim="800000"/>
              <a:headEnd/>
              <a:tailEnd/>
            </a:ln>
          </p:spPr>
          <p:txBody>
            <a:bodyPr>
              <a:spAutoFit/>
            </a:bodyPr>
            <a:lstStyle/>
            <a:p>
              <a:r>
                <a:rPr lang="en-US" b="1"/>
                <a:t>Figure 8-4 </a:t>
              </a:r>
              <a:r>
                <a:rPr lang="en-US" i="1"/>
                <a:t>A false-color light micrograph of a normal human karyotype.</a:t>
              </a:r>
              <a:endParaRPr lang="en-US" sz="1200"/>
            </a:p>
          </p:txBody>
        </p:sp>
      </p:grpSp>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Principles of Inheritance</a:t>
            </a:r>
          </a:p>
        </p:txBody>
      </p:sp>
      <p:sp>
        <p:nvSpPr>
          <p:cNvPr id="3" name="Content Placeholder 2"/>
          <p:cNvSpPr>
            <a:spLocks noGrp="1"/>
          </p:cNvSpPr>
          <p:nvPr>
            <p:ph idx="1"/>
          </p:nvPr>
        </p:nvSpPr>
        <p:spPr/>
        <p:txBody>
          <a:bodyPr/>
          <a:lstStyle/>
          <a:p>
            <a:pPr eaLnBrk="1" hangingPunct="1"/>
            <a:r>
              <a:rPr lang="en-US" smtClean="0"/>
              <a:t>Chromosomes occur in pairs in somatic cells. </a:t>
            </a:r>
          </a:p>
          <a:p>
            <a:pPr lvl="1" eaLnBrk="1" hangingPunct="1"/>
            <a:r>
              <a:rPr lang="en-US" smtClean="0"/>
              <a:t>Thus a somatic cell contains a </a:t>
            </a:r>
            <a:r>
              <a:rPr lang="en-US" b="1" smtClean="0"/>
              <a:t>diploid </a:t>
            </a:r>
            <a:r>
              <a:rPr lang="en-US" smtClean="0"/>
              <a:t>(2</a:t>
            </a:r>
            <a:r>
              <a:rPr lang="en-US" i="1" smtClean="0"/>
              <a:t>n</a:t>
            </a:r>
            <a:r>
              <a:rPr lang="en-US" smtClean="0"/>
              <a:t>) number of chromosomes. </a:t>
            </a:r>
          </a:p>
          <a:p>
            <a:pPr lvl="1" eaLnBrk="1" hangingPunct="1"/>
            <a:r>
              <a:rPr lang="en-US" smtClean="0"/>
              <a:t>The germ cells, sperm and egg, contain only a </a:t>
            </a:r>
            <a:r>
              <a:rPr lang="en-US" b="1" smtClean="0"/>
              <a:t>haploid </a:t>
            </a:r>
            <a:r>
              <a:rPr lang="en-US" smtClean="0"/>
              <a:t>number (</a:t>
            </a:r>
            <a:r>
              <a:rPr lang="en-US" i="1" smtClean="0"/>
              <a:t>n</a:t>
            </a:r>
            <a:r>
              <a:rPr lang="en-US" smtClean="0"/>
              <a:t>).</a:t>
            </a:r>
          </a:p>
          <a:p>
            <a:pPr lvl="1" eaLnBrk="1" hangingPunct="1"/>
            <a:endParaRPr lang="en-US" smtClean="0"/>
          </a:p>
          <a:p>
            <a:pPr eaLnBrk="1" hangingPunct="1"/>
            <a:r>
              <a:rPr lang="en-US" smtClean="0"/>
              <a:t>Another feature of the chromosome is the </a:t>
            </a:r>
            <a:r>
              <a:rPr lang="en-US" b="1" smtClean="0"/>
              <a:t>centromere</a:t>
            </a:r>
            <a:r>
              <a:rPr lang="en-US" smtClean="0"/>
              <a:t>, which can be located anywhere along the chromosome. </a:t>
            </a:r>
          </a:p>
          <a:p>
            <a:pPr lvl="1" eaLnBrk="1" hangingPunct="1"/>
            <a:r>
              <a:rPr lang="en-US" smtClean="0"/>
              <a:t>The centromere serves as the point of attachment for the spindle fibers during cell division.</a:t>
            </a:r>
          </a:p>
          <a:p>
            <a:pPr eaLnBrk="1" hangingPunct="1"/>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Mitosis and Meiosis</a:t>
            </a:r>
          </a:p>
        </p:txBody>
      </p:sp>
      <p:sp>
        <p:nvSpPr>
          <p:cNvPr id="3" name="Content Placeholder 2"/>
          <p:cNvSpPr>
            <a:spLocks noGrp="1"/>
          </p:cNvSpPr>
          <p:nvPr>
            <p:ph idx="1"/>
          </p:nvPr>
        </p:nvSpPr>
        <p:spPr>
          <a:xfrm>
            <a:off x="457200" y="1279525"/>
            <a:ext cx="5105400" cy="4949825"/>
          </a:xfrm>
        </p:spPr>
        <p:txBody>
          <a:bodyPr/>
          <a:lstStyle/>
          <a:p>
            <a:pPr eaLnBrk="1" hangingPunct="1"/>
            <a:r>
              <a:rPr lang="en-US" b="1" smtClean="0"/>
              <a:t>Mitosis</a:t>
            </a:r>
          </a:p>
          <a:p>
            <a:pPr lvl="1" eaLnBrk="1" hangingPunct="1"/>
            <a:r>
              <a:rPr lang="en-US" b="1" smtClean="0"/>
              <a:t>Mitosis </a:t>
            </a:r>
            <a:r>
              <a:rPr lang="en-US" smtClean="0"/>
              <a:t>is the process of somatic cell division; </a:t>
            </a:r>
          </a:p>
          <a:p>
            <a:pPr lvl="1" eaLnBrk="1" hangingPunct="1"/>
            <a:endParaRPr lang="en-US" smtClean="0"/>
          </a:p>
          <a:p>
            <a:pPr lvl="1" eaLnBrk="1" hangingPunct="1"/>
            <a:r>
              <a:rPr lang="en-US" smtClean="0"/>
              <a:t>It is really just replication of cells.</a:t>
            </a:r>
          </a:p>
          <a:p>
            <a:pPr lvl="1" eaLnBrk="1" hangingPunct="1"/>
            <a:endParaRPr lang="en-US" b="1" smtClean="0"/>
          </a:p>
          <a:p>
            <a:pPr lvl="1" eaLnBrk="1" hangingPunct="1"/>
            <a:r>
              <a:rPr lang="en-US" smtClean="0"/>
              <a:t>A diploid cell undergoes division that allows the production of two diploid (</a:t>
            </a:r>
            <a:r>
              <a:rPr lang="en-US" i="1" smtClean="0"/>
              <a:t>2n</a:t>
            </a:r>
            <a:r>
              <a:rPr lang="en-US" smtClean="0"/>
              <a:t>) cells. </a:t>
            </a:r>
          </a:p>
          <a:p>
            <a:pPr eaLnBrk="1" hangingPunct="1"/>
            <a:endParaRPr lang="en-US" smtClean="0"/>
          </a:p>
        </p:txBody>
      </p:sp>
      <p:grpSp>
        <p:nvGrpSpPr>
          <p:cNvPr id="35843" name="Group 3"/>
          <p:cNvGrpSpPr>
            <a:grpSpLocks/>
          </p:cNvGrpSpPr>
          <p:nvPr/>
        </p:nvGrpSpPr>
        <p:grpSpPr bwMode="auto">
          <a:xfrm>
            <a:off x="5372100" y="1198563"/>
            <a:ext cx="3503613" cy="5126037"/>
            <a:chOff x="5371919" y="1371600"/>
            <a:chExt cx="3504207" cy="5125998"/>
          </a:xfrm>
        </p:grpSpPr>
        <p:pic>
          <p:nvPicPr>
            <p:cNvPr id="35844" name="Picture 2"/>
            <p:cNvPicPr>
              <a:picLocks noChangeAspect="1" noChangeArrowheads="1"/>
            </p:cNvPicPr>
            <p:nvPr/>
          </p:nvPicPr>
          <p:blipFill>
            <a:blip r:embed="rId2"/>
            <a:srcRect/>
            <a:stretch>
              <a:fillRect/>
            </a:stretch>
          </p:blipFill>
          <p:spPr bwMode="auto">
            <a:xfrm>
              <a:off x="5680932" y="1371600"/>
              <a:ext cx="2886179" cy="4572000"/>
            </a:xfrm>
            <a:prstGeom prst="rect">
              <a:avLst/>
            </a:prstGeom>
            <a:noFill/>
            <a:ln w="25400">
              <a:solidFill>
                <a:srgbClr val="86A7A4"/>
              </a:solidFill>
              <a:miter lim="800000"/>
              <a:headEnd/>
              <a:tailEnd/>
            </a:ln>
          </p:spPr>
        </p:pic>
        <p:sp>
          <p:nvSpPr>
            <p:cNvPr id="35845" name="TextBox 4"/>
            <p:cNvSpPr txBox="1">
              <a:spLocks noChangeArrowheads="1"/>
            </p:cNvSpPr>
            <p:nvPr/>
          </p:nvSpPr>
          <p:spPr bwMode="auto">
            <a:xfrm>
              <a:off x="5371919" y="5943600"/>
              <a:ext cx="3504207" cy="553998"/>
            </a:xfrm>
            <a:prstGeom prst="rect">
              <a:avLst/>
            </a:prstGeom>
            <a:noFill/>
            <a:ln w="9525">
              <a:noFill/>
              <a:miter lim="800000"/>
              <a:headEnd/>
              <a:tailEnd/>
            </a:ln>
          </p:spPr>
          <p:txBody>
            <a:bodyPr>
              <a:spAutoFit/>
            </a:bodyPr>
            <a:lstStyle/>
            <a:p>
              <a:pPr algn="ctr"/>
              <a:r>
                <a:rPr lang="en-US" b="1"/>
                <a:t>Figure 8-5 </a:t>
              </a:r>
              <a:r>
                <a:rPr lang="en-US" i="1"/>
                <a:t>Mitosis. </a:t>
              </a:r>
            </a:p>
            <a:p>
              <a:pPr algn="ctr"/>
              <a:r>
                <a:rPr lang="en-US" sz="1200"/>
                <a:t>(Source: Levine, 1980. Used with permission)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Mitosis and Meiosis</a:t>
            </a:r>
          </a:p>
        </p:txBody>
      </p:sp>
      <p:sp>
        <p:nvSpPr>
          <p:cNvPr id="3" name="Content Placeholder 2"/>
          <p:cNvSpPr>
            <a:spLocks noGrp="1"/>
          </p:cNvSpPr>
          <p:nvPr>
            <p:ph idx="1"/>
          </p:nvPr>
        </p:nvSpPr>
        <p:spPr/>
        <p:txBody>
          <a:bodyPr/>
          <a:lstStyle/>
          <a:p>
            <a:pPr eaLnBrk="1" hangingPunct="1"/>
            <a:r>
              <a:rPr lang="en-US" b="1" smtClean="0"/>
              <a:t>Meiosis</a:t>
            </a:r>
          </a:p>
          <a:p>
            <a:pPr lvl="1" eaLnBrk="1" hangingPunct="1"/>
            <a:r>
              <a:rPr lang="en-US" b="1" smtClean="0"/>
              <a:t>Gametogenesis </a:t>
            </a:r>
            <a:r>
              <a:rPr lang="en-US" smtClean="0"/>
              <a:t>is the development of the sex cells, (i.e., </a:t>
            </a:r>
            <a:r>
              <a:rPr lang="en-US" b="1" smtClean="0"/>
              <a:t>sperm </a:t>
            </a:r>
            <a:r>
              <a:rPr lang="en-US" smtClean="0"/>
              <a:t>and </a:t>
            </a:r>
            <a:r>
              <a:rPr lang="en-US" b="1" smtClean="0"/>
              <a:t>oocyte</a:t>
            </a:r>
            <a:r>
              <a:rPr lang="en-US" smtClean="0"/>
              <a:t>). </a:t>
            </a:r>
          </a:p>
          <a:p>
            <a:pPr lvl="1" eaLnBrk="1" hangingPunct="1"/>
            <a:endParaRPr lang="en-US" smtClean="0"/>
          </a:p>
          <a:p>
            <a:pPr lvl="1" eaLnBrk="1" hangingPunct="1"/>
            <a:r>
              <a:rPr lang="en-US" smtClean="0"/>
              <a:t>This is a reductional process (2</a:t>
            </a:r>
            <a:r>
              <a:rPr lang="en-US" i="1" smtClean="0"/>
              <a:t>n </a:t>
            </a:r>
            <a:r>
              <a:rPr lang="en-US" smtClean="0"/>
              <a:t>to </a:t>
            </a:r>
            <a:r>
              <a:rPr lang="en-US" i="1" smtClean="0"/>
              <a:t>n</a:t>
            </a:r>
            <a:r>
              <a:rPr lang="en-US" smtClean="0"/>
              <a:t>) responsible for forming cells that contain half of the genetic message. </a:t>
            </a:r>
          </a:p>
          <a:p>
            <a:pPr lvl="1" eaLnBrk="1" hangingPunct="1"/>
            <a:endParaRPr lang="en-US" smtClean="0"/>
          </a:p>
          <a:p>
            <a:pPr lvl="1" eaLnBrk="1" hangingPunct="1"/>
            <a:r>
              <a:rPr lang="en-US" smtClean="0"/>
              <a:t>The cell division that occurs in gametogenesis is called </a:t>
            </a:r>
            <a:r>
              <a:rPr lang="en-US" b="1" smtClean="0"/>
              <a:t>meiosis</a:t>
            </a:r>
            <a:r>
              <a:rPr lang="en-US" smtClean="0"/>
              <a:t>.</a:t>
            </a: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Mitosis and Meiosis</a:t>
            </a:r>
          </a:p>
        </p:txBody>
      </p:sp>
      <p:sp>
        <p:nvSpPr>
          <p:cNvPr id="3" name="Content Placeholder 2"/>
          <p:cNvSpPr>
            <a:spLocks noGrp="1"/>
          </p:cNvSpPr>
          <p:nvPr>
            <p:ph idx="1"/>
          </p:nvPr>
        </p:nvSpPr>
        <p:spPr>
          <a:xfrm>
            <a:off x="457200" y="1279525"/>
            <a:ext cx="4802188" cy="4949825"/>
          </a:xfrm>
        </p:spPr>
        <p:txBody>
          <a:bodyPr/>
          <a:lstStyle/>
          <a:p>
            <a:pPr eaLnBrk="1" hangingPunct="1"/>
            <a:r>
              <a:rPr lang="en-US" b="1" smtClean="0"/>
              <a:t>Meiosis</a:t>
            </a:r>
          </a:p>
          <a:p>
            <a:pPr lvl="1" eaLnBrk="1" hangingPunct="1"/>
            <a:r>
              <a:rPr lang="en-US" smtClean="0"/>
              <a:t>Meiosis consists of two divisional procedures.</a:t>
            </a:r>
          </a:p>
          <a:p>
            <a:pPr lvl="2" eaLnBrk="1" hangingPunct="1"/>
            <a:r>
              <a:rPr lang="en-US" smtClean="0"/>
              <a:t>During the first division, one diploid cell (2</a:t>
            </a:r>
            <a:r>
              <a:rPr lang="en-US" i="1" smtClean="0"/>
              <a:t>n</a:t>
            </a:r>
            <a:r>
              <a:rPr lang="en-US" smtClean="0"/>
              <a:t>) divides into two haploid cells (</a:t>
            </a:r>
            <a:r>
              <a:rPr lang="en-US" i="1" smtClean="0"/>
              <a:t>n</a:t>
            </a:r>
            <a:r>
              <a:rPr lang="en-US" smtClean="0"/>
              <a:t>).</a:t>
            </a:r>
          </a:p>
          <a:p>
            <a:pPr lvl="2" eaLnBrk="1" hangingPunct="1"/>
            <a:endParaRPr lang="en-US" smtClean="0"/>
          </a:p>
          <a:p>
            <a:pPr lvl="2" eaLnBrk="1" hangingPunct="1"/>
            <a:r>
              <a:rPr lang="en-US" smtClean="0"/>
              <a:t>The second division consists of a replication of each of the two haploid cells to produce four haploids.</a:t>
            </a:r>
          </a:p>
          <a:p>
            <a:pPr eaLnBrk="1" hangingPunct="1"/>
            <a:endParaRPr lang="en-US" smtClean="0"/>
          </a:p>
        </p:txBody>
      </p:sp>
      <p:pic>
        <p:nvPicPr>
          <p:cNvPr id="37891" name="Picture 2"/>
          <p:cNvPicPr>
            <a:picLocks noChangeAspect="1" noChangeArrowheads="1"/>
          </p:cNvPicPr>
          <p:nvPr/>
        </p:nvPicPr>
        <p:blipFill>
          <a:blip r:embed="rId2"/>
          <a:srcRect/>
          <a:stretch>
            <a:fillRect/>
          </a:stretch>
        </p:blipFill>
        <p:spPr bwMode="auto">
          <a:xfrm>
            <a:off x="5259388" y="1198563"/>
            <a:ext cx="3730625" cy="4572000"/>
          </a:xfrm>
          <a:prstGeom prst="rect">
            <a:avLst/>
          </a:prstGeom>
          <a:noFill/>
          <a:ln w="25400">
            <a:solidFill>
              <a:srgbClr val="86A7A4"/>
            </a:solidFill>
            <a:miter lim="800000"/>
            <a:headEnd/>
            <a:tailEnd/>
          </a:ln>
        </p:spPr>
      </p:pic>
      <p:sp>
        <p:nvSpPr>
          <p:cNvPr id="37892" name="TextBox 6"/>
          <p:cNvSpPr txBox="1">
            <a:spLocks noChangeArrowheads="1"/>
          </p:cNvSpPr>
          <p:nvPr/>
        </p:nvSpPr>
        <p:spPr bwMode="auto">
          <a:xfrm>
            <a:off x="5372100" y="5770563"/>
            <a:ext cx="3503613" cy="554037"/>
          </a:xfrm>
          <a:prstGeom prst="rect">
            <a:avLst/>
          </a:prstGeom>
          <a:noFill/>
          <a:ln w="9525">
            <a:noFill/>
            <a:miter lim="800000"/>
            <a:headEnd/>
            <a:tailEnd/>
          </a:ln>
        </p:spPr>
        <p:txBody>
          <a:bodyPr>
            <a:spAutoFit/>
          </a:bodyPr>
          <a:lstStyle/>
          <a:p>
            <a:pPr algn="ctr"/>
            <a:r>
              <a:rPr lang="en-US" b="1"/>
              <a:t>Figure 8-6 </a:t>
            </a:r>
            <a:r>
              <a:rPr lang="en-US" i="1"/>
              <a:t>Meiosis. </a:t>
            </a:r>
          </a:p>
          <a:p>
            <a:pPr algn="ctr"/>
            <a:r>
              <a:rPr lang="en-US" sz="1200"/>
              <a:t>(Source: Levine, 1980. Used with permission)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Gene Expression</a:t>
            </a:r>
          </a:p>
        </p:txBody>
      </p:sp>
      <p:sp>
        <p:nvSpPr>
          <p:cNvPr id="3" name="Content Placeholder 2"/>
          <p:cNvSpPr>
            <a:spLocks noGrp="1"/>
          </p:cNvSpPr>
          <p:nvPr>
            <p:ph idx="1"/>
          </p:nvPr>
        </p:nvSpPr>
        <p:spPr>
          <a:xfrm>
            <a:off x="457200" y="1279525"/>
            <a:ext cx="4849813" cy="4949825"/>
          </a:xfrm>
        </p:spPr>
        <p:txBody>
          <a:bodyPr/>
          <a:lstStyle/>
          <a:p>
            <a:pPr eaLnBrk="1" hangingPunct="1"/>
            <a:r>
              <a:rPr lang="en-US" b="1" smtClean="0"/>
              <a:t>Dominant and Recessive Expression</a:t>
            </a:r>
          </a:p>
          <a:p>
            <a:pPr lvl="1" eaLnBrk="1" hangingPunct="1"/>
            <a:r>
              <a:rPr lang="en-US" smtClean="0"/>
              <a:t>A </a:t>
            </a:r>
            <a:r>
              <a:rPr lang="en-US" b="1" smtClean="0"/>
              <a:t>dominant</a:t>
            </a:r>
            <a:r>
              <a:rPr lang="en-US" smtClean="0"/>
              <a:t> allele is one member of a gene pair is expressed to the exclusion of the other.</a:t>
            </a:r>
          </a:p>
          <a:p>
            <a:pPr lvl="1" eaLnBrk="1" hangingPunct="1"/>
            <a:endParaRPr lang="en-US" smtClean="0"/>
          </a:p>
          <a:p>
            <a:pPr lvl="1" eaLnBrk="1" hangingPunct="1"/>
            <a:r>
              <a:rPr lang="en-US" smtClean="0"/>
              <a:t>A </a:t>
            </a:r>
            <a:r>
              <a:rPr lang="en-US" b="1" smtClean="0"/>
              <a:t>recessive </a:t>
            </a:r>
            <a:r>
              <a:rPr lang="en-US" smtClean="0"/>
              <a:t>allele is the member of a gene pair that is only expressed when the dominant allele is absent from the animal’s genome.</a:t>
            </a:r>
          </a:p>
          <a:p>
            <a:pPr lvl="1" eaLnBrk="1" hangingPunct="1"/>
            <a:endParaRPr lang="en-US" smtClean="0"/>
          </a:p>
          <a:p>
            <a:pPr eaLnBrk="1" hangingPunct="1"/>
            <a:endParaRPr lang="en-US" smtClean="0"/>
          </a:p>
        </p:txBody>
      </p:sp>
      <p:pic>
        <p:nvPicPr>
          <p:cNvPr id="38915" name="Picture 2"/>
          <p:cNvPicPr>
            <a:picLocks noChangeAspect="1" noChangeArrowheads="1"/>
          </p:cNvPicPr>
          <p:nvPr/>
        </p:nvPicPr>
        <p:blipFill>
          <a:blip r:embed="rId2"/>
          <a:srcRect/>
          <a:stretch>
            <a:fillRect/>
          </a:stretch>
        </p:blipFill>
        <p:spPr bwMode="auto">
          <a:xfrm>
            <a:off x="5307013" y="889000"/>
            <a:ext cx="3443287" cy="4846638"/>
          </a:xfrm>
          <a:prstGeom prst="rect">
            <a:avLst/>
          </a:prstGeom>
          <a:noFill/>
          <a:ln w="25400">
            <a:solidFill>
              <a:srgbClr val="86A7A4"/>
            </a:solidFill>
            <a:miter lim="800000"/>
            <a:headEnd/>
            <a:tailEnd/>
          </a:ln>
        </p:spPr>
      </p:pic>
      <p:sp>
        <p:nvSpPr>
          <p:cNvPr id="38916" name="TextBox 4"/>
          <p:cNvSpPr txBox="1">
            <a:spLocks noChangeArrowheads="1"/>
          </p:cNvSpPr>
          <p:nvPr/>
        </p:nvSpPr>
        <p:spPr bwMode="auto">
          <a:xfrm>
            <a:off x="5181600" y="5715000"/>
            <a:ext cx="3694113" cy="646113"/>
          </a:xfrm>
          <a:prstGeom prst="rect">
            <a:avLst/>
          </a:prstGeom>
          <a:noFill/>
          <a:ln w="9525">
            <a:noFill/>
            <a:miter lim="800000"/>
            <a:headEnd/>
            <a:tailEnd/>
          </a:ln>
        </p:spPr>
        <p:txBody>
          <a:bodyPr>
            <a:spAutoFit/>
          </a:bodyPr>
          <a:lstStyle/>
          <a:p>
            <a:pPr algn="ctr"/>
            <a:r>
              <a:rPr lang="en-US" b="1"/>
              <a:t>Figure 8-7 </a:t>
            </a:r>
            <a:r>
              <a:rPr lang="en-US" i="1"/>
              <a:t>The behavior of simple dominant and recessive genes.</a:t>
            </a:r>
            <a:endParaRPr 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Gene Expression</a:t>
            </a:r>
          </a:p>
        </p:txBody>
      </p:sp>
      <p:sp>
        <p:nvSpPr>
          <p:cNvPr id="3" name="Content Placeholder 2"/>
          <p:cNvSpPr>
            <a:spLocks noGrp="1"/>
          </p:cNvSpPr>
          <p:nvPr>
            <p:ph idx="1"/>
          </p:nvPr>
        </p:nvSpPr>
        <p:spPr>
          <a:xfrm>
            <a:off x="457200" y="1279525"/>
            <a:ext cx="4191000" cy="4949825"/>
          </a:xfrm>
        </p:spPr>
        <p:txBody>
          <a:bodyPr/>
          <a:lstStyle/>
          <a:p>
            <a:pPr eaLnBrk="1" hangingPunct="1"/>
            <a:r>
              <a:rPr lang="en-US" sz="2400" b="1" smtClean="0"/>
              <a:t>Codominance </a:t>
            </a:r>
            <a:r>
              <a:rPr lang="en-US" sz="2400" smtClean="0"/>
              <a:t>occurs when neither allele masks the other and both are expressed in the phenotype.</a:t>
            </a:r>
          </a:p>
          <a:p>
            <a:pPr eaLnBrk="1" hangingPunct="1"/>
            <a:r>
              <a:rPr lang="en-US" sz="2400" b="1" smtClean="0"/>
              <a:t>Incomplete dominance </a:t>
            </a:r>
            <a:r>
              <a:rPr lang="en-US" sz="2400" smtClean="0"/>
              <a:t>occurs when no dominance exists and a heterozygous individual will appear as an intermediate between the two alleles. </a:t>
            </a:r>
          </a:p>
        </p:txBody>
      </p:sp>
      <p:pic>
        <p:nvPicPr>
          <p:cNvPr id="39939" name="Picture 2"/>
          <p:cNvPicPr>
            <a:picLocks noChangeAspect="1" noChangeArrowheads="1"/>
          </p:cNvPicPr>
          <p:nvPr/>
        </p:nvPicPr>
        <p:blipFill>
          <a:blip r:embed="rId2"/>
          <a:srcRect/>
          <a:stretch>
            <a:fillRect/>
          </a:stretch>
        </p:blipFill>
        <p:spPr bwMode="auto">
          <a:xfrm>
            <a:off x="4648200" y="1008063"/>
            <a:ext cx="4338638" cy="4946650"/>
          </a:xfrm>
          <a:prstGeom prst="rect">
            <a:avLst/>
          </a:prstGeom>
          <a:noFill/>
          <a:ln w="25400">
            <a:solidFill>
              <a:srgbClr val="86A7A4"/>
            </a:solidFill>
            <a:miter lim="800000"/>
            <a:headEnd/>
            <a:tailEnd/>
          </a:ln>
        </p:spPr>
      </p:pic>
      <p:sp>
        <p:nvSpPr>
          <p:cNvPr id="39940" name="TextBox 4"/>
          <p:cNvSpPr txBox="1">
            <a:spLocks noChangeArrowheads="1"/>
          </p:cNvSpPr>
          <p:nvPr/>
        </p:nvSpPr>
        <p:spPr bwMode="auto">
          <a:xfrm>
            <a:off x="4970463" y="5954713"/>
            <a:ext cx="3694112" cy="369887"/>
          </a:xfrm>
          <a:prstGeom prst="rect">
            <a:avLst/>
          </a:prstGeom>
          <a:noFill/>
          <a:ln w="9525">
            <a:noFill/>
            <a:miter lim="800000"/>
            <a:headEnd/>
            <a:tailEnd/>
          </a:ln>
        </p:spPr>
        <p:txBody>
          <a:bodyPr>
            <a:spAutoFit/>
          </a:bodyPr>
          <a:lstStyle/>
          <a:p>
            <a:pPr algn="ctr"/>
            <a:r>
              <a:rPr lang="en-US" b="1"/>
              <a:t>Figure 8-8 </a:t>
            </a:r>
            <a:r>
              <a:rPr lang="en-US" i="1"/>
              <a:t>Codominance.</a:t>
            </a:r>
            <a:endParaRPr 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t>Gene Expression</a:t>
            </a:r>
          </a:p>
        </p:txBody>
      </p:sp>
      <p:sp>
        <p:nvSpPr>
          <p:cNvPr id="3" name="Content Placeholder 2"/>
          <p:cNvSpPr>
            <a:spLocks noGrp="1"/>
          </p:cNvSpPr>
          <p:nvPr>
            <p:ph idx="1"/>
          </p:nvPr>
        </p:nvSpPr>
        <p:spPr/>
        <p:txBody>
          <a:bodyPr/>
          <a:lstStyle/>
          <a:p>
            <a:pPr eaLnBrk="1" hangingPunct="1"/>
            <a:r>
              <a:rPr lang="en-US" b="1" smtClean="0"/>
              <a:t>Epistasis</a:t>
            </a:r>
          </a:p>
          <a:p>
            <a:pPr lvl="1" eaLnBrk="1" hangingPunct="1"/>
            <a:r>
              <a:rPr lang="en-US" smtClean="0"/>
              <a:t>Many gene pairs act in concert with one another to produce gene expression; this is known as </a:t>
            </a:r>
            <a:r>
              <a:rPr lang="en-US" b="1" smtClean="0"/>
              <a:t>epistasis</a:t>
            </a:r>
            <a:r>
              <a:rPr lang="en-US" smtClean="0"/>
              <a:t>.</a:t>
            </a:r>
          </a:p>
          <a:p>
            <a:pPr eaLnBrk="1" hangingPunct="1"/>
            <a:endParaRPr lang="en-US" b="1" smtClean="0"/>
          </a:p>
          <a:p>
            <a:pPr eaLnBrk="1" hangingPunct="1"/>
            <a:r>
              <a:rPr lang="en-US" b="1" smtClean="0"/>
              <a:t>Multiple Alleles</a:t>
            </a:r>
          </a:p>
          <a:p>
            <a:pPr lvl="1" eaLnBrk="1" hangingPunct="1"/>
            <a:r>
              <a:rPr lang="en-US" smtClean="0"/>
              <a:t>Remember that only two alleles can exist on each locus for an </a:t>
            </a:r>
            <a:r>
              <a:rPr lang="en-US" u="sng" smtClean="0"/>
              <a:t>individua</a:t>
            </a:r>
            <a:r>
              <a:rPr lang="en-US" smtClean="0"/>
              <a:t>l; however, there could be many alleles of a gene present in a </a:t>
            </a:r>
            <a:r>
              <a:rPr lang="en-US" u="sng" smtClean="0"/>
              <a:t>population</a:t>
            </a:r>
            <a:r>
              <a:rPr lang="en-US" smtClean="0"/>
              <a:t>. </a:t>
            </a:r>
          </a:p>
          <a:p>
            <a:pPr lvl="1" eaLnBrk="1" hangingPunct="1"/>
            <a:r>
              <a:rPr lang="en-US" smtClean="0"/>
              <a:t>This is known as a system of </a:t>
            </a:r>
            <a:r>
              <a:rPr lang="en-US" b="1" smtClean="0"/>
              <a:t>multiple alleles</a:t>
            </a:r>
            <a:r>
              <a:rPr lang="en-US" smtClean="0"/>
              <a:t>.</a:t>
            </a: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t>Gene Expression</a:t>
            </a:r>
          </a:p>
        </p:txBody>
      </p:sp>
      <p:sp>
        <p:nvSpPr>
          <p:cNvPr id="3" name="Content Placeholder 2"/>
          <p:cNvSpPr>
            <a:spLocks noGrp="1"/>
          </p:cNvSpPr>
          <p:nvPr>
            <p:ph idx="1"/>
          </p:nvPr>
        </p:nvSpPr>
        <p:spPr/>
        <p:txBody>
          <a:bodyPr/>
          <a:lstStyle/>
          <a:p>
            <a:pPr eaLnBrk="1" hangingPunct="1"/>
            <a:r>
              <a:rPr lang="en-US" b="1" smtClean="0"/>
              <a:t>Testcrossing</a:t>
            </a:r>
          </a:p>
          <a:p>
            <a:pPr lvl="1" eaLnBrk="1" hangingPunct="1"/>
            <a:r>
              <a:rPr lang="en-US" smtClean="0"/>
              <a:t>It is not possible to look at an animal and determine its genotype based on its phenotypic appearance when dominance is in effect.</a:t>
            </a:r>
          </a:p>
          <a:p>
            <a:pPr lvl="1" eaLnBrk="1" hangingPunct="1"/>
            <a:endParaRPr lang="en-US" b="1" smtClean="0"/>
          </a:p>
          <a:p>
            <a:pPr lvl="1" eaLnBrk="1" hangingPunct="1"/>
            <a:r>
              <a:rPr lang="en-US" smtClean="0"/>
              <a:t>An animal could be heterozygous or homozygous dominant, either of which will express the dominant phenotype.</a:t>
            </a:r>
          </a:p>
          <a:p>
            <a:pPr lvl="1" eaLnBrk="1" hangingPunct="1"/>
            <a:endParaRPr lang="en-US" b="1" smtClean="0"/>
          </a:p>
          <a:p>
            <a:pPr lvl="1" eaLnBrk="1" hangingPunct="1"/>
            <a:r>
              <a:rPr lang="en-US" smtClean="0"/>
              <a:t>A </a:t>
            </a:r>
            <a:r>
              <a:rPr lang="en-US" b="1" smtClean="0"/>
              <a:t>testcross </a:t>
            </a:r>
            <a:r>
              <a:rPr lang="en-US" smtClean="0"/>
              <a:t>can determine whether the animal is homozygous or heterozygous by mating that animal with one with a homozygous recessive genotype.</a:t>
            </a: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mtClean="0"/>
              <a:t>Introduction</a:t>
            </a:r>
          </a:p>
        </p:txBody>
      </p:sp>
      <p:sp>
        <p:nvSpPr>
          <p:cNvPr id="3" name="Content Placeholder 2"/>
          <p:cNvSpPr>
            <a:spLocks noGrp="1"/>
          </p:cNvSpPr>
          <p:nvPr>
            <p:ph idx="1"/>
          </p:nvPr>
        </p:nvSpPr>
        <p:spPr/>
        <p:txBody>
          <a:bodyPr/>
          <a:lstStyle/>
          <a:p>
            <a:pPr eaLnBrk="1" hangingPunct="1"/>
            <a:r>
              <a:rPr lang="en-US" i="1" smtClean="0"/>
              <a:t>Genetics</a:t>
            </a:r>
            <a:r>
              <a:rPr lang="en-US" smtClean="0"/>
              <a:t> can be termed the foundation of life, for without the ability to transfer genetic information from one generation to the next, existence would be impossible.</a:t>
            </a:r>
          </a:p>
          <a:p>
            <a:pPr eaLnBrk="1" hangingPunct="1"/>
            <a:endParaRPr lang="en-US" i="1" smtClean="0"/>
          </a:p>
          <a:p>
            <a:pPr eaLnBrk="1" hangingPunct="1"/>
            <a:r>
              <a:rPr lang="en-US" smtClean="0"/>
              <a:t>An animal’s genetic makeup, or </a:t>
            </a:r>
            <a:r>
              <a:rPr lang="en-US" b="1" smtClean="0"/>
              <a:t>genotype</a:t>
            </a:r>
            <a:r>
              <a:rPr lang="en-US" smtClean="0"/>
              <a:t>, sets the stage for disposition, coat type, coat color, speed, gait types, body composition, growth, reproduction, milk production, disease resistance, and other traits.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Sex-Related Inheritance</a:t>
            </a:r>
          </a:p>
        </p:txBody>
      </p:sp>
      <p:sp>
        <p:nvSpPr>
          <p:cNvPr id="3" name="Content Placeholder 2"/>
          <p:cNvSpPr>
            <a:spLocks noGrp="1"/>
          </p:cNvSpPr>
          <p:nvPr>
            <p:ph idx="1"/>
          </p:nvPr>
        </p:nvSpPr>
        <p:spPr/>
        <p:txBody>
          <a:bodyPr/>
          <a:lstStyle/>
          <a:p>
            <a:pPr eaLnBrk="1" hangingPunct="1"/>
            <a:r>
              <a:rPr lang="en-US" b="1" smtClean="0"/>
              <a:t>Sex-Linked Inheritance</a:t>
            </a:r>
          </a:p>
          <a:p>
            <a:pPr lvl="1" eaLnBrk="1" hangingPunct="1"/>
            <a:r>
              <a:rPr lang="en-US" smtClean="0"/>
              <a:t>Some genes are located only on the X or Y chromosome and therefore are inherited only when that respective chromosome is passed on; this is referred to as </a:t>
            </a:r>
            <a:r>
              <a:rPr lang="en-US" b="1" smtClean="0"/>
              <a:t>sex-linked inheritance</a:t>
            </a:r>
            <a:r>
              <a:rPr lang="en-US" smtClean="0"/>
              <a:t>.</a:t>
            </a:r>
          </a:p>
          <a:p>
            <a:pPr lvl="2" eaLnBrk="1" hangingPunct="1"/>
            <a:r>
              <a:rPr lang="en-US" i="1" smtClean="0"/>
              <a:t>X</a:t>
            </a:r>
            <a:r>
              <a:rPr lang="en-US" smtClean="0"/>
              <a:t>-linked genes can be passed on to either male or female offspring because each has at least one X chromosome.</a:t>
            </a:r>
          </a:p>
          <a:p>
            <a:pPr lvl="2" eaLnBrk="1" hangingPunct="1"/>
            <a:endParaRPr lang="en-US" b="1" smtClean="0"/>
          </a:p>
          <a:p>
            <a:pPr lvl="2" eaLnBrk="1" hangingPunct="1"/>
            <a:r>
              <a:rPr lang="en-US" i="1" smtClean="0"/>
              <a:t>Y</a:t>
            </a:r>
            <a:r>
              <a:rPr lang="en-US" smtClean="0"/>
              <a:t>-linked genes are inherited only with that chromosome, meaning only males can have a phenotype representative of that gene.</a:t>
            </a: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mtClean="0"/>
              <a:t>Sex-Related Inheritance</a:t>
            </a:r>
          </a:p>
        </p:txBody>
      </p:sp>
      <p:sp>
        <p:nvSpPr>
          <p:cNvPr id="3" name="Content Placeholder 2"/>
          <p:cNvSpPr>
            <a:spLocks noGrp="1"/>
          </p:cNvSpPr>
          <p:nvPr>
            <p:ph idx="1"/>
          </p:nvPr>
        </p:nvSpPr>
        <p:spPr/>
        <p:txBody>
          <a:bodyPr/>
          <a:lstStyle/>
          <a:p>
            <a:pPr eaLnBrk="1" hangingPunct="1"/>
            <a:r>
              <a:rPr lang="en-US" b="1" smtClean="0"/>
              <a:t>Sex-Influenced Inheritance</a:t>
            </a:r>
          </a:p>
          <a:p>
            <a:pPr lvl="1" eaLnBrk="1" hangingPunct="1"/>
            <a:r>
              <a:rPr lang="en-US" smtClean="0"/>
              <a:t>The genes for </a:t>
            </a:r>
            <a:r>
              <a:rPr lang="en-US" b="1" smtClean="0"/>
              <a:t>sex-influenced inheritance </a:t>
            </a:r>
            <a:r>
              <a:rPr lang="en-US" smtClean="0"/>
              <a:t>traits are carried on the autosomes; the phenotypes are not expressed in the same way in the two sexes.</a:t>
            </a:r>
            <a:endParaRPr lang="en-US" b="1" smtClean="0"/>
          </a:p>
          <a:p>
            <a:pPr lvl="1" eaLnBrk="1" hangingPunct="1"/>
            <a:r>
              <a:rPr lang="en-US" smtClean="0"/>
              <a:t>An example is horns in sheep.</a:t>
            </a:r>
          </a:p>
          <a:p>
            <a:pPr eaLnBrk="1" hangingPunct="1"/>
            <a:r>
              <a:rPr lang="en-US" b="1" smtClean="0"/>
              <a:t>Sex-Limited Traits</a:t>
            </a:r>
          </a:p>
          <a:p>
            <a:pPr lvl="1" eaLnBrk="1" hangingPunct="1"/>
            <a:r>
              <a:rPr lang="en-US" smtClean="0"/>
              <a:t>In </a:t>
            </a:r>
            <a:r>
              <a:rPr lang="en-US" b="1" smtClean="0"/>
              <a:t>sex-limited traits</a:t>
            </a:r>
            <a:r>
              <a:rPr lang="en-US" smtClean="0"/>
              <a:t>, traits are unique to only one sex; both sexes carry genes for these traits, but only one sex is capable of expression.</a:t>
            </a:r>
          </a:p>
          <a:p>
            <a:pPr lvl="1" eaLnBrk="1" hangingPunct="1"/>
            <a:r>
              <a:rPr lang="en-US" smtClean="0"/>
              <a:t>Some examples are milk production, litter size, and egg production by females.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up)">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Population Genetics</a:t>
            </a:r>
          </a:p>
        </p:txBody>
      </p:sp>
      <p:sp>
        <p:nvSpPr>
          <p:cNvPr id="3" name="Content Placeholder 2"/>
          <p:cNvSpPr>
            <a:spLocks noGrp="1"/>
          </p:cNvSpPr>
          <p:nvPr>
            <p:ph idx="1"/>
          </p:nvPr>
        </p:nvSpPr>
        <p:spPr/>
        <p:txBody>
          <a:bodyPr/>
          <a:lstStyle/>
          <a:p>
            <a:pPr eaLnBrk="1" hangingPunct="1"/>
            <a:r>
              <a:rPr lang="en-US" b="1" smtClean="0"/>
              <a:t>Gene Frequency</a:t>
            </a:r>
          </a:p>
          <a:p>
            <a:pPr lvl="1" eaLnBrk="1" hangingPunct="1"/>
            <a:r>
              <a:rPr lang="en-US" b="1" smtClean="0"/>
              <a:t>Gene frequency </a:t>
            </a:r>
            <a:r>
              <a:rPr lang="en-US" smtClean="0"/>
              <a:t>is defined as the proportion of loci in a population that contain a particular allele. </a:t>
            </a:r>
          </a:p>
          <a:p>
            <a:pPr lvl="1" eaLnBrk="1" hangingPunct="1"/>
            <a:endParaRPr lang="en-US" smtClean="0"/>
          </a:p>
          <a:p>
            <a:pPr lvl="1" eaLnBrk="1" hangingPunct="1"/>
            <a:r>
              <a:rPr lang="en-US" smtClean="0"/>
              <a:t>Thus the </a:t>
            </a:r>
            <a:r>
              <a:rPr lang="en-US" b="1" smtClean="0"/>
              <a:t>genotypic frequency </a:t>
            </a:r>
            <a:r>
              <a:rPr lang="en-US" smtClean="0"/>
              <a:t>can be defined as how often a particular genotype occurs in a population. </a:t>
            </a:r>
          </a:p>
          <a:p>
            <a:pPr lvl="1" eaLnBrk="1" hangingPunct="1"/>
            <a:endParaRPr lang="en-US" smtClean="0"/>
          </a:p>
          <a:p>
            <a:pPr lvl="1" eaLnBrk="1" hangingPunct="1"/>
            <a:r>
              <a:rPr lang="en-US" smtClean="0"/>
              <a:t>The proportion of individuals in a population that express a particular phenotype is the </a:t>
            </a:r>
            <a:r>
              <a:rPr lang="en-US" b="1" smtClean="0"/>
              <a:t>phenotypic frequency</a:t>
            </a:r>
            <a:r>
              <a:rPr lang="en-US" smtClean="0"/>
              <a:t>.</a:t>
            </a: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t>Population Genetics</a:t>
            </a:r>
          </a:p>
        </p:txBody>
      </p:sp>
      <p:sp>
        <p:nvSpPr>
          <p:cNvPr id="3" name="Content Placeholder 2"/>
          <p:cNvSpPr>
            <a:spLocks noGrp="1"/>
          </p:cNvSpPr>
          <p:nvPr>
            <p:ph idx="1"/>
          </p:nvPr>
        </p:nvSpPr>
        <p:spPr/>
        <p:txBody>
          <a:bodyPr/>
          <a:lstStyle/>
          <a:p>
            <a:pPr eaLnBrk="1" hangingPunct="1"/>
            <a:r>
              <a:rPr lang="en-US" b="1" smtClean="0"/>
              <a:t>Animal Breeding and Population Genetics</a:t>
            </a:r>
          </a:p>
          <a:p>
            <a:pPr lvl="1" eaLnBrk="1" hangingPunct="1"/>
            <a:r>
              <a:rPr lang="en-US" smtClean="0"/>
              <a:t>The study of how gene and genotypic frequencies change, and thus change genetic merit in a population, is called </a:t>
            </a:r>
            <a:r>
              <a:rPr lang="en-US" b="1" smtClean="0"/>
              <a:t>population genetics</a:t>
            </a:r>
            <a:r>
              <a:rPr lang="en-US" smtClean="0"/>
              <a:t>.</a:t>
            </a:r>
          </a:p>
          <a:p>
            <a:pPr lvl="1" eaLnBrk="1" hangingPunct="1"/>
            <a:endParaRPr lang="en-US" smtClean="0"/>
          </a:p>
          <a:p>
            <a:pPr lvl="1" eaLnBrk="1" hangingPunct="1"/>
            <a:r>
              <a:rPr lang="en-US" smtClean="0"/>
              <a:t>The science of using the principles of genetics to make improvement in a livestock species is </a:t>
            </a:r>
            <a:r>
              <a:rPr lang="en-US" b="1" smtClean="0"/>
              <a:t>animal breeding</a:t>
            </a:r>
            <a:r>
              <a:rPr lang="en-US" smtClean="0"/>
              <a:t>.</a:t>
            </a:r>
          </a:p>
          <a:p>
            <a:pPr lvl="1" eaLnBrk="1" hangingPunct="1"/>
            <a:endParaRPr lang="en-US" smtClean="0"/>
          </a:p>
          <a:p>
            <a:pPr lvl="1" eaLnBrk="1" hangingPunct="1"/>
            <a:r>
              <a:rPr lang="en-US" smtClean="0"/>
              <a:t>Robert Bakewell is given credit for being the first animal breeder; he began in the 18</a:t>
            </a:r>
            <a:r>
              <a:rPr lang="en-US" baseline="30000" smtClean="0"/>
              <a:t>th</a:t>
            </a:r>
            <a:r>
              <a:rPr lang="en-US" smtClean="0"/>
              <a:t> century.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Population Genetics</a:t>
            </a:r>
          </a:p>
        </p:txBody>
      </p:sp>
      <p:sp>
        <p:nvSpPr>
          <p:cNvPr id="3" name="Content Placeholder 2"/>
          <p:cNvSpPr>
            <a:spLocks noGrp="1"/>
          </p:cNvSpPr>
          <p:nvPr>
            <p:ph idx="1"/>
          </p:nvPr>
        </p:nvSpPr>
        <p:spPr/>
        <p:txBody>
          <a:bodyPr/>
          <a:lstStyle/>
          <a:p>
            <a:pPr eaLnBrk="1" hangingPunct="1"/>
            <a:r>
              <a:rPr lang="en-US" b="1" smtClean="0"/>
              <a:t>Mutation and Genetic Drift</a:t>
            </a:r>
          </a:p>
          <a:p>
            <a:pPr lvl="1" eaLnBrk="1" hangingPunct="1"/>
            <a:r>
              <a:rPr lang="en-US" b="1" smtClean="0"/>
              <a:t>Mutations </a:t>
            </a:r>
            <a:r>
              <a:rPr lang="en-US" smtClean="0"/>
              <a:t>are changes in the chemical composition of a gene that alter DNA. </a:t>
            </a:r>
          </a:p>
          <a:p>
            <a:pPr lvl="2" eaLnBrk="1" hangingPunct="1"/>
            <a:r>
              <a:rPr lang="en-US" smtClean="0"/>
              <a:t>This causes the production of new alleles that can affect gene and genotypic frequencies.</a:t>
            </a:r>
          </a:p>
          <a:p>
            <a:pPr lvl="1" eaLnBrk="1" hangingPunct="1"/>
            <a:endParaRPr lang="en-US" smtClean="0"/>
          </a:p>
          <a:p>
            <a:pPr lvl="1" eaLnBrk="1" hangingPunct="1"/>
            <a:r>
              <a:rPr lang="en-US" smtClean="0"/>
              <a:t>Another method by which gene frequencies change is </a:t>
            </a:r>
            <a:r>
              <a:rPr lang="en-US" b="1" smtClean="0"/>
              <a:t>genetic drift</a:t>
            </a:r>
            <a:r>
              <a:rPr lang="en-US" smtClean="0"/>
              <a:t>. </a:t>
            </a:r>
          </a:p>
          <a:p>
            <a:pPr lvl="2" eaLnBrk="1" hangingPunct="1"/>
            <a:r>
              <a:rPr lang="en-US" smtClean="0"/>
              <a:t>This is a change in gene frequency owing to chance.</a:t>
            </a:r>
          </a:p>
          <a:p>
            <a:pPr lvl="1" eaLnBrk="1" hangingPunct="1"/>
            <a:endParaRPr lang="en-US" b="1" smtClean="0"/>
          </a:p>
          <a:p>
            <a:pPr lvl="1" eaLnBrk="1" hangingPunct="1"/>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mtClean="0"/>
              <a:t>Population Genetics</a:t>
            </a:r>
          </a:p>
        </p:txBody>
      </p:sp>
      <p:sp>
        <p:nvSpPr>
          <p:cNvPr id="3" name="Content Placeholder 2"/>
          <p:cNvSpPr>
            <a:spLocks noGrp="1"/>
          </p:cNvSpPr>
          <p:nvPr>
            <p:ph idx="1"/>
          </p:nvPr>
        </p:nvSpPr>
        <p:spPr>
          <a:xfrm>
            <a:off x="457200" y="1219200"/>
            <a:ext cx="8229600" cy="4949825"/>
          </a:xfrm>
        </p:spPr>
        <p:txBody>
          <a:bodyPr/>
          <a:lstStyle/>
          <a:p>
            <a:pPr eaLnBrk="1" hangingPunct="1"/>
            <a:r>
              <a:rPr lang="en-US" b="1" smtClean="0"/>
              <a:t>Migration and Selection</a:t>
            </a:r>
          </a:p>
          <a:p>
            <a:pPr lvl="1" eaLnBrk="1" hangingPunct="1"/>
            <a:r>
              <a:rPr lang="en-US" b="1" smtClean="0"/>
              <a:t>Migration </a:t>
            </a:r>
            <a:r>
              <a:rPr lang="en-US" smtClean="0"/>
              <a:t>is the process of bringing new breeding stock into a population.</a:t>
            </a:r>
          </a:p>
          <a:p>
            <a:pPr lvl="1" eaLnBrk="1" hangingPunct="1"/>
            <a:r>
              <a:rPr lang="en-US" b="1" smtClean="0"/>
              <a:t>Selection </a:t>
            </a:r>
            <a:r>
              <a:rPr lang="en-US" smtClean="0"/>
              <a:t>is the process of allowing some animals to be parents more than others; two types of selection can occur.</a:t>
            </a:r>
          </a:p>
          <a:p>
            <a:pPr lvl="2" eaLnBrk="1" hangingPunct="1"/>
            <a:r>
              <a:rPr lang="en-US" b="1" smtClean="0"/>
              <a:t>Natural selection </a:t>
            </a:r>
            <a:r>
              <a:rPr lang="en-US" smtClean="0"/>
              <a:t>is based on the fact that some animals are more suited and/or have more natural opportunity to be parents than are others.</a:t>
            </a:r>
          </a:p>
          <a:p>
            <a:pPr lvl="2" eaLnBrk="1" hangingPunct="1"/>
            <a:endParaRPr lang="en-US" b="1" smtClean="0"/>
          </a:p>
          <a:p>
            <a:pPr lvl="2" eaLnBrk="1" hangingPunct="1"/>
            <a:r>
              <a:rPr lang="en-US" b="1" smtClean="0"/>
              <a:t>Artificial selection </a:t>
            </a:r>
            <a:r>
              <a:rPr lang="en-US" smtClean="0"/>
              <a:t>is based on management decisions to allow certain animals more opportunity to mate and produce offspring than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Population Genetics</a:t>
            </a:r>
          </a:p>
        </p:txBody>
      </p:sp>
      <p:pic>
        <p:nvPicPr>
          <p:cNvPr id="49154" name="Picture 2"/>
          <p:cNvPicPr>
            <a:picLocks noChangeAspect="1" noChangeArrowheads="1"/>
          </p:cNvPicPr>
          <p:nvPr/>
        </p:nvPicPr>
        <p:blipFill>
          <a:blip r:embed="rId2"/>
          <a:srcRect/>
          <a:stretch>
            <a:fillRect/>
          </a:stretch>
        </p:blipFill>
        <p:spPr bwMode="auto">
          <a:xfrm>
            <a:off x="1763713" y="1279525"/>
            <a:ext cx="5607050" cy="4206875"/>
          </a:xfrm>
          <a:prstGeom prst="rect">
            <a:avLst/>
          </a:prstGeom>
          <a:noFill/>
          <a:ln w="25400">
            <a:solidFill>
              <a:srgbClr val="86A7A4"/>
            </a:solidFill>
            <a:miter lim="800000"/>
            <a:headEnd/>
            <a:tailEnd/>
          </a:ln>
        </p:spPr>
      </p:pic>
      <p:sp>
        <p:nvSpPr>
          <p:cNvPr id="49155" name="TextBox 4"/>
          <p:cNvSpPr txBox="1">
            <a:spLocks noChangeArrowheads="1"/>
          </p:cNvSpPr>
          <p:nvPr/>
        </p:nvSpPr>
        <p:spPr bwMode="auto">
          <a:xfrm>
            <a:off x="447675" y="5486400"/>
            <a:ext cx="8239125" cy="830263"/>
          </a:xfrm>
          <a:prstGeom prst="rect">
            <a:avLst/>
          </a:prstGeom>
          <a:noFill/>
          <a:ln w="9525">
            <a:noFill/>
            <a:miter lim="800000"/>
            <a:headEnd/>
            <a:tailEnd/>
          </a:ln>
        </p:spPr>
        <p:txBody>
          <a:bodyPr>
            <a:spAutoFit/>
          </a:bodyPr>
          <a:lstStyle/>
          <a:p>
            <a:r>
              <a:rPr lang="en-US" b="1"/>
              <a:t>Figure 8-9 </a:t>
            </a:r>
            <a:r>
              <a:rPr lang="en-US" i="1"/>
              <a:t>Through artificial selection, animals within a species have been developed into breeds as diverse as the Rottweiler and the Chihuahua. </a:t>
            </a:r>
            <a:r>
              <a:rPr lang="en-US" sz="1200"/>
              <a:t>       (Photos courtesy of Christy Collins, Inc. Used with permission.)</a:t>
            </a:r>
          </a:p>
        </p:txBody>
      </p:sp>
    </p:spTree>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smtClean="0"/>
              <a:t>Quantity versus Quality Traits</a:t>
            </a:r>
          </a:p>
        </p:txBody>
      </p:sp>
      <p:sp>
        <p:nvSpPr>
          <p:cNvPr id="3" name="Content Placeholder 2"/>
          <p:cNvSpPr>
            <a:spLocks noGrp="1"/>
          </p:cNvSpPr>
          <p:nvPr>
            <p:ph idx="1"/>
          </p:nvPr>
        </p:nvSpPr>
        <p:spPr/>
        <p:txBody>
          <a:bodyPr/>
          <a:lstStyle/>
          <a:p>
            <a:pPr eaLnBrk="1" hangingPunct="1"/>
            <a:r>
              <a:rPr lang="en-US" b="1" smtClean="0"/>
              <a:t>Qualitative and Quantitative Traits</a:t>
            </a:r>
          </a:p>
          <a:p>
            <a:pPr lvl="1" eaLnBrk="1" hangingPunct="1"/>
            <a:r>
              <a:rPr lang="en-US" b="1" smtClean="0"/>
              <a:t>Qualitative traits </a:t>
            </a:r>
            <a:r>
              <a:rPr lang="en-US" smtClean="0"/>
              <a:t>are those for which phenotypes can be classified into groups rather than numerically measured. </a:t>
            </a:r>
          </a:p>
          <a:p>
            <a:pPr lvl="1" eaLnBrk="1" hangingPunct="1"/>
            <a:endParaRPr lang="en-US" b="1" smtClean="0"/>
          </a:p>
          <a:p>
            <a:pPr lvl="1" eaLnBrk="1" hangingPunct="1"/>
            <a:r>
              <a:rPr lang="en-US" b="1" smtClean="0"/>
              <a:t>Quantitative traits </a:t>
            </a:r>
            <a:r>
              <a:rPr lang="en-US" smtClean="0"/>
              <a:t>are those that are numerically measured and usually controlled by many genes, each having a small effect.</a:t>
            </a:r>
          </a:p>
          <a:p>
            <a:pPr marL="914400" lvl="2" indent="0" eaLnBrk="1" hangingPunct="1">
              <a:buFontTx/>
              <a:buNone/>
            </a:pP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mtClean="0"/>
              <a:t>Quantity versus Quality Traits</a:t>
            </a:r>
          </a:p>
        </p:txBody>
      </p:sp>
      <p:sp>
        <p:nvSpPr>
          <p:cNvPr id="3" name="Content Placeholder 2"/>
          <p:cNvSpPr>
            <a:spLocks noGrp="1"/>
          </p:cNvSpPr>
          <p:nvPr>
            <p:ph idx="1"/>
          </p:nvPr>
        </p:nvSpPr>
        <p:spPr/>
        <p:txBody>
          <a:bodyPr/>
          <a:lstStyle/>
          <a:p>
            <a:pPr eaLnBrk="1" hangingPunct="1"/>
            <a:r>
              <a:rPr lang="en-US" b="1" smtClean="0"/>
              <a:t>Qualitative and Quantitive Traits</a:t>
            </a:r>
          </a:p>
          <a:p>
            <a:pPr lvl="1" eaLnBrk="1" hangingPunct="1"/>
            <a:r>
              <a:rPr lang="en-US" smtClean="0"/>
              <a:t>If there is no dominance at a locus, it is referred to as </a:t>
            </a:r>
            <a:r>
              <a:rPr lang="en-US" b="1" smtClean="0"/>
              <a:t>additive gene action</a:t>
            </a:r>
            <a:r>
              <a:rPr lang="en-US" smtClean="0"/>
              <a:t>.</a:t>
            </a:r>
          </a:p>
          <a:p>
            <a:pPr lvl="2" eaLnBrk="1" hangingPunct="1"/>
            <a:r>
              <a:rPr lang="en-US" smtClean="0"/>
              <a:t>This is when the total phenotypic effect is the sum of the individual effects of the alleles.</a:t>
            </a:r>
          </a:p>
          <a:p>
            <a:pPr lvl="1" eaLnBrk="1" hangingPunct="1"/>
            <a:endParaRPr lang="en-US" smtClean="0"/>
          </a:p>
          <a:p>
            <a:pPr lvl="1" eaLnBrk="1" hangingPunct="1"/>
            <a:r>
              <a:rPr lang="en-US" smtClean="0"/>
              <a:t>The environment in which the animal is raised also has an effect on the expression of quantitative traits.</a:t>
            </a:r>
          </a:p>
          <a:p>
            <a:pPr lvl="2" eaLnBrk="1" hangingPunct="1"/>
            <a:r>
              <a:rPr lang="en-US" smtClean="0"/>
              <a:t>The phenotype is a result of the genotype and environmental interaction.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mtClean="0"/>
              <a:t>Quantity versus Quality Traits</a:t>
            </a:r>
          </a:p>
        </p:txBody>
      </p:sp>
      <p:sp>
        <p:nvSpPr>
          <p:cNvPr id="3" name="Content Placeholder 2"/>
          <p:cNvSpPr>
            <a:spLocks noGrp="1"/>
          </p:cNvSpPr>
          <p:nvPr>
            <p:ph idx="1"/>
          </p:nvPr>
        </p:nvSpPr>
        <p:spPr/>
        <p:txBody>
          <a:bodyPr/>
          <a:lstStyle/>
          <a:p>
            <a:pPr eaLnBrk="1" hangingPunct="1"/>
            <a:r>
              <a:rPr lang="en-US" b="1" smtClean="0"/>
              <a:t>Heritability</a:t>
            </a:r>
          </a:p>
          <a:p>
            <a:pPr lvl="1" eaLnBrk="1" hangingPunct="1"/>
            <a:r>
              <a:rPr lang="en-US" smtClean="0"/>
              <a:t>Differences in the phenotypes of animals are due to genetics and environment.</a:t>
            </a:r>
          </a:p>
          <a:p>
            <a:pPr lvl="1" eaLnBrk="1" hangingPunct="1"/>
            <a:endParaRPr lang="en-US" smtClean="0"/>
          </a:p>
          <a:p>
            <a:pPr lvl="1" eaLnBrk="1" hangingPunct="1"/>
            <a:r>
              <a:rPr lang="en-US" smtClean="0"/>
              <a:t>Practically speaking, </a:t>
            </a:r>
            <a:r>
              <a:rPr lang="en-US" b="1" smtClean="0"/>
              <a:t>heritability</a:t>
            </a:r>
            <a:r>
              <a:rPr lang="en-US" smtClean="0"/>
              <a:t> is a measure of the proportion of phenotypic variation that can be passed from parent to offspring.</a:t>
            </a:r>
          </a:p>
          <a:p>
            <a:pPr lvl="1" eaLnBrk="1" hangingPunct="1"/>
            <a:endParaRPr lang="en-US" smtClean="0"/>
          </a:p>
          <a:p>
            <a:pPr lvl="1" eaLnBrk="1" hangingPunct="1"/>
            <a:r>
              <a:rPr lang="en-US" smtClean="0"/>
              <a:t>The range of values for heritabilities is from zero to one, and they can be thought of as percentages or proportions.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Introduction</a:t>
            </a:r>
          </a:p>
        </p:txBody>
      </p:sp>
      <p:sp>
        <p:nvSpPr>
          <p:cNvPr id="3" name="Content Placeholder 2"/>
          <p:cNvSpPr>
            <a:spLocks noGrp="1"/>
          </p:cNvSpPr>
          <p:nvPr>
            <p:ph idx="1"/>
          </p:nvPr>
        </p:nvSpPr>
        <p:spPr/>
        <p:txBody>
          <a:bodyPr/>
          <a:lstStyle/>
          <a:p>
            <a:pPr eaLnBrk="1" hangingPunct="1"/>
            <a:r>
              <a:rPr lang="en-US" smtClean="0"/>
              <a:t>The </a:t>
            </a:r>
            <a:r>
              <a:rPr lang="en-US" b="1" smtClean="0"/>
              <a:t>expression</a:t>
            </a:r>
            <a:r>
              <a:rPr lang="en-US" smtClean="0"/>
              <a:t> of the genotype into traits of economic importance provides the basis for the animal’s worth when marketed.</a:t>
            </a:r>
          </a:p>
          <a:p>
            <a:pPr eaLnBrk="1" hangingPunct="1"/>
            <a:r>
              <a:rPr lang="en-US" smtClean="0"/>
              <a:t>From a livestock producer standpoint, efficiency of production might be the most important overall goal.</a:t>
            </a:r>
          </a:p>
          <a:p>
            <a:pPr eaLnBrk="1" hangingPunct="1"/>
            <a:r>
              <a:rPr lang="en-US" smtClean="0"/>
              <a:t>However, from a consumer’s position, tenderness, flavor, color, and leanness might top the list of important characteristics.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US" smtClean="0"/>
              <a:t>Quantity versus Quality Traits</a:t>
            </a:r>
          </a:p>
        </p:txBody>
      </p:sp>
      <p:sp>
        <p:nvSpPr>
          <p:cNvPr id="11267" name="Rectangle 3"/>
          <p:cNvSpPr>
            <a:spLocks noGrp="1" noChangeArrowheads="1"/>
          </p:cNvSpPr>
          <p:nvPr>
            <p:ph type="body" idx="1"/>
          </p:nvPr>
        </p:nvSpPr>
        <p:spPr/>
        <p:txBody>
          <a:bodyPr/>
          <a:lstStyle/>
          <a:p>
            <a:pPr eaLnBrk="1" hangingPunct="1">
              <a:defRPr/>
            </a:pPr>
            <a:r>
              <a:rPr lang="en-US" b="1" dirty="0" smtClean="0"/>
              <a:t>Heritability</a:t>
            </a:r>
          </a:p>
          <a:p>
            <a:pPr lvl="1" eaLnBrk="1" hangingPunct="1">
              <a:defRPr/>
            </a:pPr>
            <a:r>
              <a:rPr lang="en-US" dirty="0" smtClean="0">
                <a:ea typeface="+mn-ea"/>
                <a:cs typeface="+mn-cs"/>
              </a:rPr>
              <a:t>As a rule, carcass merit traits are considered to be highly heritable (0.4–0.6).</a:t>
            </a:r>
          </a:p>
          <a:p>
            <a:pPr lvl="1" eaLnBrk="1" hangingPunct="1">
              <a:defRPr/>
            </a:pPr>
            <a:endParaRPr lang="en-US" dirty="0" smtClean="0">
              <a:ea typeface="+mn-ea"/>
              <a:cs typeface="+mn-cs"/>
            </a:endParaRPr>
          </a:p>
          <a:p>
            <a:pPr lvl="1" eaLnBrk="1" hangingPunct="1">
              <a:defRPr/>
            </a:pPr>
            <a:r>
              <a:rPr lang="en-US" dirty="0" smtClean="0">
                <a:ea typeface="+mn-ea"/>
                <a:cs typeface="+mn-cs"/>
              </a:rPr>
              <a:t>Moderately heritable traits (e.g., growth traits) are those having </a:t>
            </a:r>
            <a:r>
              <a:rPr lang="en-US" dirty="0" err="1" smtClean="0">
                <a:ea typeface="+mn-ea"/>
                <a:cs typeface="+mn-cs"/>
              </a:rPr>
              <a:t>heritabilities</a:t>
            </a:r>
            <a:r>
              <a:rPr lang="en-US" dirty="0" smtClean="0">
                <a:ea typeface="+mn-ea"/>
                <a:cs typeface="+mn-cs"/>
              </a:rPr>
              <a:t> of 0.2–0.4. </a:t>
            </a:r>
          </a:p>
          <a:p>
            <a:pPr lvl="1" eaLnBrk="1" hangingPunct="1">
              <a:defRPr/>
            </a:pPr>
            <a:endParaRPr lang="en-US" dirty="0" smtClean="0">
              <a:ea typeface="+mn-ea"/>
              <a:cs typeface="+mn-cs"/>
            </a:endParaRPr>
          </a:p>
          <a:p>
            <a:pPr lvl="1" eaLnBrk="1" hangingPunct="1">
              <a:defRPr/>
            </a:pPr>
            <a:r>
              <a:rPr lang="en-US" dirty="0" smtClean="0"/>
              <a:t>Traits such as reproductive ability have low </a:t>
            </a:r>
            <a:r>
              <a:rPr lang="en-US" dirty="0" err="1" smtClean="0">
                <a:ea typeface="+mn-ea"/>
                <a:cs typeface="+mn-cs"/>
              </a:rPr>
              <a:t>heritabilities</a:t>
            </a:r>
            <a:r>
              <a:rPr lang="en-US" dirty="0" smtClean="0">
                <a:ea typeface="+mn-ea"/>
                <a:cs typeface="+mn-cs"/>
              </a:rPr>
              <a:t> (0–0.2).</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wipe(up)">
                                      <p:cBhvr>
                                        <p:cTn id="7" dur="500"/>
                                        <p:tgtEl>
                                          <p:spTgt spid="112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1267">
                                            <p:txEl>
                                              <p:pRg st="3" end="3"/>
                                            </p:txEl>
                                          </p:spTgt>
                                        </p:tgtEl>
                                        <p:attrNameLst>
                                          <p:attrName>style.visibility</p:attrName>
                                        </p:attrNameLst>
                                      </p:cBhvr>
                                      <p:to>
                                        <p:strVal val="visible"/>
                                      </p:to>
                                    </p:set>
                                    <p:animEffect transition="in" filter="wipe(up)">
                                      <p:cBhvr>
                                        <p:cTn id="12" dur="500"/>
                                        <p:tgtEl>
                                          <p:spTgt spid="1126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animEffect transition="in" filter="wipe(up)">
                                      <p:cBhvr>
                                        <p:cTn id="17"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mtClean="0"/>
              <a:t>Quantity versus Quality Traits</a:t>
            </a:r>
          </a:p>
        </p:txBody>
      </p:sp>
      <p:sp>
        <p:nvSpPr>
          <p:cNvPr id="3" name="Content Placeholder 2"/>
          <p:cNvSpPr>
            <a:spLocks noGrp="1"/>
          </p:cNvSpPr>
          <p:nvPr>
            <p:ph idx="1"/>
          </p:nvPr>
        </p:nvSpPr>
        <p:spPr/>
        <p:txBody>
          <a:bodyPr/>
          <a:lstStyle/>
          <a:p>
            <a:pPr eaLnBrk="1" hangingPunct="1">
              <a:defRPr/>
            </a:pPr>
            <a:r>
              <a:rPr lang="en-US" b="1" dirty="0" smtClean="0"/>
              <a:t>Heritability</a:t>
            </a:r>
          </a:p>
          <a:p>
            <a:pPr lvl="1" eaLnBrk="1" hangingPunct="1">
              <a:defRPr/>
            </a:pPr>
            <a:r>
              <a:rPr lang="en-US" dirty="0" smtClean="0">
                <a:ea typeface="+mn-ea"/>
                <a:cs typeface="+mn-cs"/>
              </a:rPr>
              <a:t>The relationship between two animals can be thought of as the proportion of genes they are expected to have in common. </a:t>
            </a:r>
          </a:p>
          <a:p>
            <a:pPr lvl="1" eaLnBrk="1" hangingPunct="1">
              <a:defRPr/>
            </a:pPr>
            <a:endParaRPr lang="en-US" dirty="0" smtClean="0">
              <a:ea typeface="+mn-ea"/>
              <a:cs typeface="+mn-cs"/>
            </a:endParaRPr>
          </a:p>
          <a:p>
            <a:pPr lvl="1" eaLnBrk="1" hangingPunct="1">
              <a:defRPr/>
            </a:pPr>
            <a:r>
              <a:rPr lang="en-US" dirty="0" smtClean="0">
                <a:ea typeface="+mn-ea"/>
                <a:cs typeface="+mn-cs"/>
              </a:rPr>
              <a:t>Siblings or offspring that have at least one parent in common inherit some of their genes from that parent, and thus have some of those gene pairs in common. </a:t>
            </a:r>
          </a:p>
          <a:p>
            <a:pPr lvl="1" eaLnBrk="1" hangingPunct="1">
              <a:defRPr/>
            </a:pPr>
            <a:endParaRPr lang="en-US" dirty="0" smtClean="0">
              <a:ea typeface="+mn-ea"/>
              <a:cs typeface="+mn-cs"/>
            </a:endParaRPr>
          </a:p>
          <a:p>
            <a:pPr lvl="1" eaLnBrk="1" hangingPunct="1">
              <a:defRPr/>
            </a:pPr>
            <a:r>
              <a:rPr lang="en-US" dirty="0" smtClean="0">
                <a:ea typeface="+mn-ea"/>
                <a:cs typeface="+mn-cs"/>
              </a:rPr>
              <a:t>The relationship coefficient can range from 0–1 and is most often by a factor of half.</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t>Quantity versus Quality Traits</a:t>
            </a:r>
          </a:p>
        </p:txBody>
      </p:sp>
      <p:sp>
        <p:nvSpPr>
          <p:cNvPr id="55298" name="Content Placeholder 2"/>
          <p:cNvSpPr>
            <a:spLocks noGrp="1"/>
          </p:cNvSpPr>
          <p:nvPr>
            <p:ph idx="1"/>
          </p:nvPr>
        </p:nvSpPr>
        <p:spPr/>
        <p:txBody>
          <a:bodyPr/>
          <a:lstStyle/>
          <a:p>
            <a:pPr eaLnBrk="1" hangingPunct="1"/>
            <a:r>
              <a:rPr lang="en-US" smtClean="0"/>
              <a:t>The following is a list of common relationships and indicates how closely related the individuals are.</a:t>
            </a:r>
          </a:p>
          <a:p>
            <a:pPr lvl="1" eaLnBrk="1" hangingPunct="1"/>
            <a:endParaRPr lang="en-US" smtClean="0"/>
          </a:p>
        </p:txBody>
      </p:sp>
      <p:graphicFrame>
        <p:nvGraphicFramePr>
          <p:cNvPr id="4" name="Table 3"/>
          <p:cNvGraphicFramePr>
            <a:graphicFrameLocks noGrp="1"/>
          </p:cNvGraphicFramePr>
          <p:nvPr/>
        </p:nvGraphicFramePr>
        <p:xfrm>
          <a:off x="1981200" y="2514600"/>
          <a:ext cx="5334000" cy="3657600"/>
        </p:xfrm>
        <a:graphic>
          <a:graphicData uri="http://schemas.openxmlformats.org/drawingml/2006/table">
            <a:tbl>
              <a:tblPr firstRow="1" bandRow="1">
                <a:tableStyleId>{5C22544A-7EE6-4342-B048-85BDC9FD1C3A}</a:tableStyleId>
              </a:tblPr>
              <a:tblGrid>
                <a:gridCol w="4191000"/>
                <a:gridCol w="1143000"/>
              </a:tblGrid>
              <a:tr h="370840">
                <a:tc>
                  <a:txBody>
                    <a:bodyPr/>
                    <a:lstStyle/>
                    <a:p>
                      <a:endParaRPr lang="en-US"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1" i="1" dirty="0" smtClean="0">
                          <a:solidFill>
                            <a:schemeClr val="tx1"/>
                          </a:solidFill>
                        </a:rPr>
                        <a:t>R</a:t>
                      </a:r>
                      <a:endParaRPr lang="en-US" sz="2400" b="1" i="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r>
                        <a:rPr lang="en-US" sz="2400" dirty="0" smtClean="0">
                          <a:solidFill>
                            <a:schemeClr val="tx1"/>
                          </a:solidFill>
                        </a:rPr>
                        <a:t>Full sibs</a:t>
                      </a:r>
                      <a:endParaRPr lang="en-US"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400" dirty="0" smtClean="0">
                          <a:solidFill>
                            <a:schemeClr val="tx1"/>
                          </a:solidFill>
                        </a:rPr>
                        <a:t>0.5</a:t>
                      </a:r>
                      <a:endParaRPr lang="en-US"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r>
                        <a:rPr lang="en-US" sz="2400" dirty="0" smtClean="0">
                          <a:solidFill>
                            <a:schemeClr val="tx1"/>
                          </a:solidFill>
                        </a:rPr>
                        <a:t>Half sibs</a:t>
                      </a:r>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dirty="0" smtClean="0">
                          <a:solidFill>
                            <a:schemeClr val="tx1"/>
                          </a:solidFill>
                        </a:rPr>
                        <a:t>0.25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400" dirty="0" smtClean="0">
                          <a:solidFill>
                            <a:schemeClr val="tx1"/>
                          </a:solidFill>
                        </a:rPr>
                        <a:t>Parent-offspring</a:t>
                      </a:r>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dirty="0" smtClean="0">
                          <a:solidFill>
                            <a:schemeClr val="tx1"/>
                          </a:solidFill>
                        </a:rPr>
                        <a:t>0.5</a:t>
                      </a:r>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400" dirty="0" smtClean="0">
                          <a:solidFill>
                            <a:schemeClr val="tx1"/>
                          </a:solidFill>
                        </a:rPr>
                        <a:t>Grandparent-offspring</a:t>
                      </a:r>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dirty="0" smtClean="0">
                          <a:solidFill>
                            <a:schemeClr val="tx1"/>
                          </a:solidFill>
                        </a:rPr>
                        <a:t>0.25</a:t>
                      </a:r>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400" dirty="0" smtClean="0">
                          <a:solidFill>
                            <a:schemeClr val="tx1"/>
                          </a:solidFill>
                        </a:rPr>
                        <a:t>Great-grandparent</a:t>
                      </a:r>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dirty="0" smtClean="0">
                          <a:solidFill>
                            <a:schemeClr val="tx1"/>
                          </a:solidFill>
                        </a:rPr>
                        <a:t>0.125</a:t>
                      </a:r>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400" dirty="0" smtClean="0">
                          <a:solidFill>
                            <a:schemeClr val="tx1"/>
                          </a:solidFill>
                        </a:rPr>
                        <a:t>Great-great-grandparent</a:t>
                      </a:r>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dirty="0" smtClean="0">
                          <a:solidFill>
                            <a:schemeClr val="tx1"/>
                          </a:solidFill>
                        </a:rPr>
                        <a:t>0.0625</a:t>
                      </a:r>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2400" dirty="0" smtClean="0">
                          <a:solidFill>
                            <a:schemeClr val="tx1"/>
                          </a:solidFill>
                        </a:rPr>
                        <a:t>First cousin</a:t>
                      </a:r>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dirty="0" smtClean="0">
                          <a:solidFill>
                            <a:schemeClr val="tx1"/>
                          </a:solidFill>
                        </a:rPr>
                        <a:t>0.125</a:t>
                      </a:r>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smtClean="0"/>
              <a:t>Quantity versus Quality Traits</a:t>
            </a:r>
          </a:p>
        </p:txBody>
      </p:sp>
      <p:sp>
        <p:nvSpPr>
          <p:cNvPr id="3" name="Content Placeholder 2"/>
          <p:cNvSpPr>
            <a:spLocks noGrp="1"/>
          </p:cNvSpPr>
          <p:nvPr>
            <p:ph idx="1"/>
          </p:nvPr>
        </p:nvSpPr>
        <p:spPr/>
        <p:txBody>
          <a:bodyPr/>
          <a:lstStyle/>
          <a:p>
            <a:pPr eaLnBrk="1" hangingPunct="1">
              <a:defRPr/>
            </a:pPr>
            <a:r>
              <a:rPr lang="en-US" b="1" dirty="0" smtClean="0"/>
              <a:t>Systems of Mating</a:t>
            </a:r>
          </a:p>
          <a:p>
            <a:pPr lvl="1" eaLnBrk="1" hangingPunct="1">
              <a:defRPr/>
            </a:pPr>
            <a:r>
              <a:rPr lang="en-US" b="1" dirty="0" smtClean="0"/>
              <a:t>Inbreeding</a:t>
            </a:r>
            <a:r>
              <a:rPr lang="en-US" dirty="0" smtClean="0"/>
              <a:t> is the mating of closely related individuals. </a:t>
            </a:r>
          </a:p>
          <a:p>
            <a:pPr lvl="2" eaLnBrk="1" hangingPunct="1">
              <a:defRPr/>
            </a:pPr>
            <a:r>
              <a:rPr lang="en-US" dirty="0" smtClean="0">
                <a:ea typeface="+mn-ea"/>
                <a:cs typeface="+mn-cs"/>
              </a:rPr>
              <a:t>It is used to increase </a:t>
            </a:r>
            <a:r>
              <a:rPr lang="en-US" dirty="0" err="1" smtClean="0">
                <a:ea typeface="+mn-ea"/>
                <a:cs typeface="+mn-cs"/>
              </a:rPr>
              <a:t>homozygosity</a:t>
            </a:r>
            <a:r>
              <a:rPr lang="en-US" dirty="0" smtClean="0">
                <a:ea typeface="+mn-ea"/>
                <a:cs typeface="+mn-cs"/>
              </a:rPr>
              <a:t> for desired traits and decreases the variation in the genes existing in a herd or population.</a:t>
            </a:r>
          </a:p>
          <a:p>
            <a:pPr lvl="2" eaLnBrk="1" hangingPunct="1">
              <a:defRPr/>
            </a:pPr>
            <a:endParaRPr lang="en-US" dirty="0" smtClean="0">
              <a:ea typeface="+mn-ea"/>
              <a:cs typeface="+mn-cs"/>
            </a:endParaRPr>
          </a:p>
          <a:p>
            <a:pPr lvl="2" eaLnBrk="1" hangingPunct="1">
              <a:defRPr/>
            </a:pPr>
            <a:r>
              <a:rPr lang="en-US" dirty="0" smtClean="0">
                <a:ea typeface="+mn-ea"/>
                <a:cs typeface="+mn-cs"/>
              </a:rPr>
              <a:t>Detrimental recessive genes also begin to express themselves because of the increase in </a:t>
            </a:r>
            <a:r>
              <a:rPr lang="en-US" dirty="0" err="1" smtClean="0">
                <a:ea typeface="+mn-ea"/>
                <a:cs typeface="+mn-cs"/>
              </a:rPr>
              <a:t>homozygosity</a:t>
            </a:r>
            <a:r>
              <a:rPr lang="en-US" dirty="0" smtClean="0">
                <a:ea typeface="+mn-ea"/>
                <a:cs typeface="+mn-cs"/>
              </a:rPr>
              <a:t>.</a:t>
            </a:r>
          </a:p>
          <a:p>
            <a:pPr lvl="2" eaLnBrk="1" hangingPunct="1">
              <a:defRPr/>
            </a:pPr>
            <a:endParaRPr lang="en-US" dirty="0" smtClean="0">
              <a:ea typeface="+mn-ea"/>
              <a:cs typeface="+mn-cs"/>
            </a:endParaRPr>
          </a:p>
          <a:p>
            <a:pPr lvl="2" eaLnBrk="1" hangingPunct="1">
              <a:defRPr/>
            </a:pPr>
            <a:r>
              <a:rPr lang="en-US" dirty="0" smtClean="0">
                <a:ea typeface="+mn-ea"/>
                <a:cs typeface="+mn-cs"/>
              </a:rPr>
              <a:t>It is important to avoid high levels of inbreeding so that expression of bad recessive genes can be minimized.</a:t>
            </a:r>
            <a:endParaRPr lang="en-US" dirty="0" smtClean="0"/>
          </a:p>
          <a:p>
            <a:pPr lvl="1" eaLnBrk="1" hangingPunct="1">
              <a:defRPr/>
            </a:pPr>
            <a:endParaRPr lang="en-US" b="1" dirty="0" smtClean="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smtClean="0"/>
              <a:t>Quantity versus Quality Traits</a:t>
            </a:r>
          </a:p>
        </p:txBody>
      </p:sp>
      <p:sp>
        <p:nvSpPr>
          <p:cNvPr id="57346" name="AutoShape 2" descr="ftp://chet047:p1FQVJ@chetftp.pearsoned.com/Damron/Damron%20-%20JPEGs/JPG/M08/IMAGES-FINAL_M08/Fig_8-10a.jpg"/>
          <p:cNvSpPr>
            <a:spLocks noChangeAspect="1" noChangeArrowheads="1"/>
          </p:cNvSpPr>
          <p:nvPr/>
        </p:nvSpPr>
        <p:spPr bwMode="auto">
          <a:xfrm>
            <a:off x="63500" y="-136525"/>
            <a:ext cx="9401175" cy="7172325"/>
          </a:xfrm>
          <a:prstGeom prst="rect">
            <a:avLst/>
          </a:prstGeom>
          <a:noFill/>
          <a:ln w="9525">
            <a:noFill/>
            <a:miter lim="800000"/>
            <a:headEnd/>
            <a:tailEnd/>
          </a:ln>
        </p:spPr>
        <p:txBody>
          <a:bodyPr/>
          <a:lstStyle/>
          <a:p>
            <a:endParaRPr lang="en-US"/>
          </a:p>
        </p:txBody>
      </p:sp>
      <p:sp>
        <p:nvSpPr>
          <p:cNvPr id="57347" name="AutoShape 4" descr="ftp://chet047:p1FQVJ@chetftp.pearsoned.com/Damron/Damron%20-%20JPEGs/JPG/M08/IMAGES-FINAL_M08/Fig_8-10a.jpg"/>
          <p:cNvSpPr>
            <a:spLocks noChangeAspect="1" noChangeArrowheads="1"/>
          </p:cNvSpPr>
          <p:nvPr/>
        </p:nvSpPr>
        <p:spPr bwMode="auto">
          <a:xfrm>
            <a:off x="63500" y="-136525"/>
            <a:ext cx="9401175" cy="7172325"/>
          </a:xfrm>
          <a:prstGeom prst="rect">
            <a:avLst/>
          </a:prstGeom>
          <a:noFill/>
          <a:ln w="9525">
            <a:noFill/>
            <a:miter lim="800000"/>
            <a:headEnd/>
            <a:tailEnd/>
          </a:ln>
        </p:spPr>
        <p:txBody>
          <a:bodyPr/>
          <a:lstStyle/>
          <a:p>
            <a:endParaRPr lang="en-US"/>
          </a:p>
        </p:txBody>
      </p:sp>
      <p:pic>
        <p:nvPicPr>
          <p:cNvPr id="57348" name="Content Placeholder 8" descr="8-10a.png"/>
          <p:cNvPicPr>
            <a:picLocks noChangeAspect="1"/>
          </p:cNvPicPr>
          <p:nvPr/>
        </p:nvPicPr>
        <p:blipFill>
          <a:blip r:embed="rId2"/>
          <a:srcRect/>
          <a:stretch>
            <a:fillRect/>
          </a:stretch>
        </p:blipFill>
        <p:spPr bwMode="auto">
          <a:xfrm>
            <a:off x="152400" y="1295400"/>
            <a:ext cx="4114800" cy="3138488"/>
          </a:xfrm>
          <a:prstGeom prst="rect">
            <a:avLst/>
          </a:prstGeom>
          <a:noFill/>
          <a:ln w="25400">
            <a:solidFill>
              <a:srgbClr val="89A4A7"/>
            </a:solidFill>
            <a:miter lim="800000"/>
            <a:headEnd/>
            <a:tailEnd/>
          </a:ln>
        </p:spPr>
      </p:pic>
      <p:pic>
        <p:nvPicPr>
          <p:cNvPr id="57349" name="Picture 13" descr="8-10b.png"/>
          <p:cNvPicPr>
            <a:picLocks noChangeAspect="1"/>
          </p:cNvPicPr>
          <p:nvPr/>
        </p:nvPicPr>
        <p:blipFill>
          <a:blip r:embed="rId3"/>
          <a:srcRect/>
          <a:stretch>
            <a:fillRect/>
          </a:stretch>
        </p:blipFill>
        <p:spPr bwMode="auto">
          <a:xfrm>
            <a:off x="4343400" y="1295400"/>
            <a:ext cx="4625975" cy="3136900"/>
          </a:xfrm>
          <a:prstGeom prst="rect">
            <a:avLst/>
          </a:prstGeom>
          <a:noFill/>
          <a:ln w="25400">
            <a:solidFill>
              <a:srgbClr val="89A4A7"/>
            </a:solidFill>
            <a:miter lim="800000"/>
            <a:headEnd/>
            <a:tailEnd/>
          </a:ln>
        </p:spPr>
      </p:pic>
      <p:sp>
        <p:nvSpPr>
          <p:cNvPr id="57350" name="TextBox 14"/>
          <p:cNvSpPr txBox="1">
            <a:spLocks noChangeArrowheads="1"/>
          </p:cNvSpPr>
          <p:nvPr/>
        </p:nvSpPr>
        <p:spPr bwMode="auto">
          <a:xfrm>
            <a:off x="228600" y="4495800"/>
            <a:ext cx="8686800" cy="1230313"/>
          </a:xfrm>
          <a:prstGeom prst="rect">
            <a:avLst/>
          </a:prstGeom>
          <a:noFill/>
          <a:ln w="9525">
            <a:noFill/>
            <a:miter lim="800000"/>
            <a:headEnd/>
            <a:tailEnd/>
          </a:ln>
        </p:spPr>
        <p:txBody>
          <a:bodyPr>
            <a:spAutoFit/>
          </a:bodyPr>
          <a:lstStyle/>
          <a:p>
            <a:r>
              <a:rPr lang="en-US" b="1"/>
              <a:t>Figure 8-10 </a:t>
            </a:r>
            <a:r>
              <a:rPr lang="en-US" i="1"/>
              <a:t>Historically, inbreeding has been practiced to fix the traits associated with breeds such as color and markings, horns, and production traits to produce animals with distinctive characteristics. Compare these distinctly different beef breeds: the Angus and the Brahman.</a:t>
            </a:r>
            <a:r>
              <a:rPr lang="en-US" sz="2000" i="1"/>
              <a:t> </a:t>
            </a:r>
            <a:r>
              <a:rPr lang="en-US" sz="1200"/>
              <a:t>(Photos courtesy of Christy Collins, Inc. Used with permission.)</a:t>
            </a:r>
            <a:endParaRPr lang="en-US" sz="1200" b="1"/>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mtClean="0"/>
              <a:t>Quantity versus Quality Traits</a:t>
            </a:r>
          </a:p>
        </p:txBody>
      </p:sp>
      <p:sp>
        <p:nvSpPr>
          <p:cNvPr id="3" name="Content Placeholder 2"/>
          <p:cNvSpPr>
            <a:spLocks noGrp="1"/>
          </p:cNvSpPr>
          <p:nvPr>
            <p:ph idx="1"/>
          </p:nvPr>
        </p:nvSpPr>
        <p:spPr/>
        <p:txBody>
          <a:bodyPr/>
          <a:lstStyle/>
          <a:p>
            <a:pPr eaLnBrk="1" hangingPunct="1">
              <a:defRPr/>
            </a:pPr>
            <a:r>
              <a:rPr lang="en-US" b="1" dirty="0" smtClean="0"/>
              <a:t>Systems of Mating</a:t>
            </a:r>
          </a:p>
          <a:p>
            <a:pPr lvl="1" eaLnBrk="1" hangingPunct="1">
              <a:defRPr/>
            </a:pPr>
            <a:r>
              <a:rPr lang="en-US" b="1" dirty="0" err="1" smtClean="0"/>
              <a:t>Linebreeding</a:t>
            </a:r>
            <a:r>
              <a:rPr lang="en-US" dirty="0" smtClean="0"/>
              <a:t> is a form of inbreeding in which the purpose is to concentrate the genes of an outstanding ancestor in the </a:t>
            </a:r>
            <a:r>
              <a:rPr lang="en-US" dirty="0" err="1" smtClean="0"/>
              <a:t>linebred</a:t>
            </a:r>
            <a:r>
              <a:rPr lang="en-US" dirty="0" smtClean="0"/>
              <a:t> individuals.</a:t>
            </a:r>
          </a:p>
          <a:p>
            <a:pPr lvl="1" eaLnBrk="1" hangingPunct="1">
              <a:defRPr/>
            </a:pPr>
            <a:endParaRPr lang="en-US" dirty="0" smtClean="0"/>
          </a:p>
          <a:p>
            <a:pPr lvl="1" eaLnBrk="1" hangingPunct="1">
              <a:defRPr/>
            </a:pPr>
            <a:r>
              <a:rPr lang="en-US" dirty="0" err="1" smtClean="0">
                <a:ea typeface="+mn-ea"/>
                <a:cs typeface="+mn-cs"/>
              </a:rPr>
              <a:t>Linebreeding</a:t>
            </a:r>
            <a:r>
              <a:rPr lang="en-US" dirty="0" smtClean="0">
                <a:ea typeface="+mn-ea"/>
                <a:cs typeface="+mn-cs"/>
              </a:rPr>
              <a:t> may result in mild inbreeding if the common ancestor appears at least three to four generations back in the pedigree.</a:t>
            </a:r>
          </a:p>
          <a:p>
            <a:pPr lvl="1" eaLnBrk="1" hangingPunct="1">
              <a:defRPr/>
            </a:pPr>
            <a:endParaRPr lang="en-US" dirty="0" smtClean="0">
              <a:ea typeface="+mn-ea"/>
              <a:cs typeface="+mn-cs"/>
            </a:endParaRPr>
          </a:p>
          <a:p>
            <a:pPr lvl="1" eaLnBrk="1" hangingPunct="1">
              <a:defRPr/>
            </a:pPr>
            <a:r>
              <a:rPr lang="en-US" dirty="0" smtClean="0">
                <a:ea typeface="+mn-ea"/>
                <a:cs typeface="+mn-cs"/>
              </a:rPr>
              <a:t>The adoption of modern genetic evaluations has replaced the practice of </a:t>
            </a:r>
            <a:r>
              <a:rPr lang="en-US" dirty="0" err="1" smtClean="0">
                <a:ea typeface="+mn-ea"/>
                <a:cs typeface="+mn-cs"/>
              </a:rPr>
              <a:t>linebreeding</a:t>
            </a:r>
            <a:r>
              <a:rPr lang="en-US" dirty="0" smtClean="0">
                <a:ea typeface="+mn-ea"/>
                <a:cs typeface="+mn-cs"/>
              </a:rPr>
              <a:t> in the livestock species.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mtClean="0"/>
              <a:t>Quantity versus Quality Traits</a:t>
            </a:r>
          </a:p>
        </p:txBody>
      </p:sp>
      <p:sp>
        <p:nvSpPr>
          <p:cNvPr id="3" name="Content Placeholder 2"/>
          <p:cNvSpPr>
            <a:spLocks noGrp="1"/>
          </p:cNvSpPr>
          <p:nvPr>
            <p:ph idx="1"/>
          </p:nvPr>
        </p:nvSpPr>
        <p:spPr/>
        <p:txBody>
          <a:bodyPr/>
          <a:lstStyle/>
          <a:p>
            <a:pPr eaLnBrk="1" hangingPunct="1">
              <a:defRPr/>
            </a:pPr>
            <a:r>
              <a:rPr lang="en-US" b="1" dirty="0" smtClean="0"/>
              <a:t>Systems of Mating</a:t>
            </a:r>
          </a:p>
          <a:p>
            <a:pPr lvl="1" eaLnBrk="1" hangingPunct="1">
              <a:defRPr/>
            </a:pPr>
            <a:r>
              <a:rPr lang="en-US" b="1" dirty="0" err="1" smtClean="0">
                <a:ea typeface="+mn-ea"/>
                <a:cs typeface="+mn-cs"/>
              </a:rPr>
              <a:t>Outbreeding</a:t>
            </a:r>
            <a:r>
              <a:rPr lang="en-US" dirty="0" smtClean="0">
                <a:ea typeface="+mn-ea"/>
                <a:cs typeface="+mn-cs"/>
              </a:rPr>
              <a:t> is the process of mating less closely related individuals when compared to the average of the population.</a:t>
            </a:r>
          </a:p>
          <a:p>
            <a:pPr lvl="1" eaLnBrk="1" hangingPunct="1">
              <a:defRPr/>
            </a:pPr>
            <a:endParaRPr lang="en-US" dirty="0" smtClean="0">
              <a:ea typeface="+mn-ea"/>
              <a:cs typeface="+mn-cs"/>
            </a:endParaRPr>
          </a:p>
          <a:p>
            <a:pPr lvl="1" eaLnBrk="1" hangingPunct="1">
              <a:defRPr/>
            </a:pPr>
            <a:r>
              <a:rPr lang="en-US" dirty="0" smtClean="0">
                <a:ea typeface="+mn-ea"/>
                <a:cs typeface="+mn-cs"/>
              </a:rPr>
              <a:t>This procedure produces individuals that have more heterozygous gene pairs.</a:t>
            </a:r>
          </a:p>
          <a:p>
            <a:pPr lvl="1" eaLnBrk="1" hangingPunct="1">
              <a:defRPr/>
            </a:pPr>
            <a:endParaRPr lang="en-US" dirty="0" smtClean="0">
              <a:ea typeface="+mn-ea"/>
              <a:cs typeface="+mn-cs"/>
            </a:endParaRPr>
          </a:p>
          <a:p>
            <a:pPr lvl="1" eaLnBrk="1" hangingPunct="1">
              <a:defRPr/>
            </a:pPr>
            <a:r>
              <a:rPr lang="en-US" dirty="0" smtClean="0">
                <a:ea typeface="+mn-ea"/>
                <a:cs typeface="+mn-cs"/>
              </a:rPr>
              <a:t>This increase in </a:t>
            </a:r>
            <a:r>
              <a:rPr lang="en-US" dirty="0" err="1" smtClean="0">
                <a:ea typeface="+mn-ea"/>
                <a:cs typeface="+mn-cs"/>
              </a:rPr>
              <a:t>heterozygosity</a:t>
            </a:r>
            <a:r>
              <a:rPr lang="en-US" dirty="0" smtClean="0">
                <a:ea typeface="+mn-ea"/>
                <a:cs typeface="+mn-cs"/>
              </a:rPr>
              <a:t> increases the vigor in the animals, which is termed </a:t>
            </a:r>
            <a:r>
              <a:rPr lang="en-US" b="1" dirty="0" err="1" smtClean="0">
                <a:ea typeface="+mn-ea"/>
                <a:cs typeface="+mn-cs"/>
              </a:rPr>
              <a:t>heterosis</a:t>
            </a:r>
            <a:r>
              <a:rPr lang="en-US" dirty="0" smtClean="0">
                <a:ea typeface="+mn-ea"/>
                <a:cs typeface="+mn-cs"/>
              </a:rPr>
              <a:t>, or hybrid vigor.</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smtClean="0"/>
              <a:t>Quantity versus Quality Traits</a:t>
            </a:r>
          </a:p>
        </p:txBody>
      </p:sp>
      <p:sp>
        <p:nvSpPr>
          <p:cNvPr id="3" name="Content Placeholder 2"/>
          <p:cNvSpPr>
            <a:spLocks noGrp="1"/>
          </p:cNvSpPr>
          <p:nvPr>
            <p:ph idx="1"/>
          </p:nvPr>
        </p:nvSpPr>
        <p:spPr/>
        <p:txBody>
          <a:bodyPr/>
          <a:lstStyle/>
          <a:p>
            <a:pPr eaLnBrk="1" hangingPunct="1">
              <a:defRPr/>
            </a:pPr>
            <a:r>
              <a:rPr lang="en-US" b="1" dirty="0" smtClean="0"/>
              <a:t>Systems of Mating</a:t>
            </a:r>
          </a:p>
          <a:p>
            <a:pPr lvl="1" eaLnBrk="1" hangingPunct="1">
              <a:defRPr/>
            </a:pPr>
            <a:r>
              <a:rPr lang="en-US" b="1" dirty="0" smtClean="0">
                <a:ea typeface="+mn-ea"/>
                <a:cs typeface="+mn-cs"/>
              </a:rPr>
              <a:t>Crossbreeding</a:t>
            </a:r>
            <a:r>
              <a:rPr lang="en-US" dirty="0" smtClean="0">
                <a:ea typeface="+mn-ea"/>
                <a:cs typeface="+mn-cs"/>
              </a:rPr>
              <a:t>, mating animals from different breeds, is a means of taking advantage of </a:t>
            </a:r>
            <a:r>
              <a:rPr lang="en-US" dirty="0" err="1" smtClean="0">
                <a:ea typeface="+mn-ea"/>
                <a:cs typeface="+mn-cs"/>
              </a:rPr>
              <a:t>outbreeding</a:t>
            </a:r>
            <a:r>
              <a:rPr lang="en-US" dirty="0" smtClean="0">
                <a:ea typeface="+mn-ea"/>
                <a:cs typeface="+mn-cs"/>
              </a:rPr>
              <a:t>.</a:t>
            </a:r>
          </a:p>
          <a:p>
            <a:pPr lvl="2" eaLnBrk="1" hangingPunct="1">
              <a:defRPr/>
            </a:pPr>
            <a:r>
              <a:rPr lang="en-US" dirty="0" smtClean="0">
                <a:ea typeface="+mn-ea"/>
                <a:cs typeface="+mn-cs"/>
              </a:rPr>
              <a:t>The success of a crossbreeding program depends on the quality of the animals used in the system and whether or not their genetics complement each other.</a:t>
            </a:r>
          </a:p>
          <a:p>
            <a:pPr lvl="1" eaLnBrk="1" hangingPunct="1">
              <a:defRPr/>
            </a:pPr>
            <a:endParaRPr lang="en-US" dirty="0" smtClean="0">
              <a:ea typeface="+mn-ea"/>
              <a:cs typeface="+mn-cs"/>
            </a:endParaRPr>
          </a:p>
          <a:p>
            <a:pPr lvl="1" eaLnBrk="1" hangingPunct="1">
              <a:defRPr/>
            </a:pPr>
            <a:r>
              <a:rPr lang="en-US" dirty="0" smtClean="0">
                <a:ea typeface="+mn-ea"/>
                <a:cs typeface="+mn-cs"/>
              </a:rPr>
              <a:t>In general, crossbred individuals tend to be more vigorous, fertile, and healthy, and grow faster than the average of parental stock that make up the cross.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smtClean="0"/>
              <a:t>Biotechnology and Genetic Engineering</a:t>
            </a:r>
          </a:p>
        </p:txBody>
      </p:sp>
      <p:sp>
        <p:nvSpPr>
          <p:cNvPr id="3" name="Content Placeholder 2"/>
          <p:cNvSpPr>
            <a:spLocks noGrp="1"/>
          </p:cNvSpPr>
          <p:nvPr>
            <p:ph idx="1"/>
          </p:nvPr>
        </p:nvSpPr>
        <p:spPr/>
        <p:txBody>
          <a:bodyPr/>
          <a:lstStyle/>
          <a:p>
            <a:pPr eaLnBrk="1" hangingPunct="1"/>
            <a:r>
              <a:rPr lang="en-US" smtClean="0"/>
              <a:t>Genetics is an area of science that is contributing greatly to the overall advancements being made in </a:t>
            </a:r>
            <a:r>
              <a:rPr lang="en-US" b="1" smtClean="0"/>
              <a:t>biotechnology.</a:t>
            </a:r>
          </a:p>
          <a:p>
            <a:pPr eaLnBrk="1" hangingPunct="1"/>
            <a:endParaRPr lang="en-US" smtClean="0"/>
          </a:p>
          <a:p>
            <a:pPr eaLnBrk="1" hangingPunct="1"/>
            <a:r>
              <a:rPr lang="en-US" smtClean="0"/>
              <a:t>Molecular biology has made it possible to identify the specific genes that control various characteristics.</a:t>
            </a:r>
          </a:p>
          <a:p>
            <a:pPr lvl="1" eaLnBrk="1" hangingPunct="1"/>
            <a:r>
              <a:rPr lang="en-US" smtClean="0"/>
              <a:t>Worldwide, scientists are working to identify all of the genes of humans and animals, as well as their actual DNA sequences.</a:t>
            </a:r>
          </a:p>
          <a:p>
            <a:pPr eaLnBrk="1" hangingPunct="1"/>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up)">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smtClean="0"/>
              <a:t>Biotechnology and Genetic Engineering</a:t>
            </a:r>
          </a:p>
        </p:txBody>
      </p:sp>
      <p:sp>
        <p:nvSpPr>
          <p:cNvPr id="3" name="Content Placeholder 2"/>
          <p:cNvSpPr>
            <a:spLocks noGrp="1"/>
          </p:cNvSpPr>
          <p:nvPr>
            <p:ph idx="1"/>
          </p:nvPr>
        </p:nvSpPr>
        <p:spPr/>
        <p:txBody>
          <a:bodyPr/>
          <a:lstStyle/>
          <a:p>
            <a:pPr eaLnBrk="1" hangingPunct="1">
              <a:defRPr/>
            </a:pPr>
            <a:r>
              <a:rPr lang="en-US" dirty="0" smtClean="0"/>
              <a:t>Once genes are located on the chromosome and the functions they control are identified, then more precise animal breeding practices can be employed.</a:t>
            </a:r>
          </a:p>
          <a:p>
            <a:pPr eaLnBrk="1" hangingPunct="1">
              <a:defRPr/>
            </a:pPr>
            <a:endParaRPr lang="en-US" dirty="0" smtClean="0"/>
          </a:p>
          <a:p>
            <a:pPr eaLnBrk="1" hangingPunct="1">
              <a:defRPr/>
            </a:pPr>
            <a:r>
              <a:rPr lang="en-US" dirty="0" smtClean="0"/>
              <a:t>Although conventional selection on performance characteristics would still be used, it could be enhanced through the inclusion of genetic markers obtained through DNA analysis. </a:t>
            </a:r>
          </a:p>
          <a:p>
            <a:pPr lvl="1" eaLnBrk="1" hangingPunct="1">
              <a:defRPr/>
            </a:pPr>
            <a:r>
              <a:rPr lang="en-US" dirty="0" smtClean="0">
                <a:ea typeface="+mn-ea"/>
                <a:cs typeface="+mn-cs"/>
              </a:rPr>
              <a:t>This is referred to as </a:t>
            </a:r>
            <a:r>
              <a:rPr lang="en-US" b="1" dirty="0" smtClean="0">
                <a:ea typeface="+mn-ea"/>
                <a:cs typeface="+mn-cs"/>
              </a:rPr>
              <a:t>marker-assisted selection.</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up)">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t>Introduction</a:t>
            </a:r>
          </a:p>
        </p:txBody>
      </p:sp>
      <p:sp>
        <p:nvSpPr>
          <p:cNvPr id="3" name="Content Placeholder 2"/>
          <p:cNvSpPr>
            <a:spLocks noGrp="1"/>
          </p:cNvSpPr>
          <p:nvPr>
            <p:ph idx="1"/>
          </p:nvPr>
        </p:nvSpPr>
        <p:spPr/>
        <p:txBody>
          <a:bodyPr/>
          <a:lstStyle/>
          <a:p>
            <a:pPr eaLnBrk="1" hangingPunct="1"/>
            <a:r>
              <a:rPr lang="en-US" smtClean="0"/>
              <a:t>Applied genetics in animals is usually referred to as </a:t>
            </a:r>
            <a:r>
              <a:rPr lang="en-US" i="1" smtClean="0"/>
              <a:t>animal breeding</a:t>
            </a:r>
            <a:r>
              <a:rPr lang="en-US" smtClean="0"/>
              <a:t>.</a:t>
            </a:r>
          </a:p>
          <a:p>
            <a:pPr eaLnBrk="1" hangingPunct="1"/>
            <a:r>
              <a:rPr lang="en-US" smtClean="0"/>
              <a:t>It is the science that helps in the quest to breed better animals and has led to remarkable changes in animal species.</a:t>
            </a:r>
          </a:p>
          <a:p>
            <a:pPr eaLnBrk="1" hangingPunct="1"/>
            <a:r>
              <a:rPr lang="en-US" smtClean="0"/>
              <a:t>Research in </a:t>
            </a:r>
            <a:r>
              <a:rPr lang="en-US" b="1" smtClean="0"/>
              <a:t>genetic engineering</a:t>
            </a:r>
            <a:r>
              <a:rPr lang="en-US" smtClean="0"/>
              <a:t> has made possible advances that may come to dwarf earlier accomplishments.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smtClean="0"/>
              <a:t>Biotechnology and Genetic Engineering</a:t>
            </a:r>
          </a:p>
        </p:txBody>
      </p:sp>
      <p:sp>
        <p:nvSpPr>
          <p:cNvPr id="3" name="Content Placeholder 2"/>
          <p:cNvSpPr>
            <a:spLocks noGrp="1"/>
          </p:cNvSpPr>
          <p:nvPr>
            <p:ph idx="1"/>
          </p:nvPr>
        </p:nvSpPr>
        <p:spPr/>
        <p:txBody>
          <a:bodyPr/>
          <a:lstStyle/>
          <a:p>
            <a:pPr eaLnBrk="1" hangingPunct="1"/>
            <a:r>
              <a:rPr lang="en-US" smtClean="0"/>
              <a:t>In addition, inserting the genes from one animal into another can create new combinations of genes. </a:t>
            </a:r>
          </a:p>
          <a:p>
            <a:pPr eaLnBrk="1" hangingPunct="1"/>
            <a:endParaRPr lang="en-US" smtClean="0"/>
          </a:p>
          <a:p>
            <a:pPr eaLnBrk="1" hangingPunct="1"/>
            <a:r>
              <a:rPr lang="en-US" smtClean="0"/>
              <a:t>This can even be done between species.</a:t>
            </a:r>
          </a:p>
          <a:p>
            <a:pPr eaLnBrk="1" hangingPunct="1"/>
            <a:endParaRPr lang="en-US" smtClean="0"/>
          </a:p>
          <a:p>
            <a:pPr eaLnBrk="1" hangingPunct="1"/>
            <a:r>
              <a:rPr lang="en-US" smtClean="0"/>
              <a:t>This process of genetic modification creates a </a:t>
            </a:r>
            <a:r>
              <a:rPr lang="en-US" b="1" smtClean="0"/>
              <a:t>transgenic animal.</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smtClean="0"/>
              <a:t>Biotechnology and Genetic Engineering</a:t>
            </a:r>
          </a:p>
        </p:txBody>
      </p:sp>
      <p:sp>
        <p:nvSpPr>
          <p:cNvPr id="3" name="Content Placeholder 2"/>
          <p:cNvSpPr>
            <a:spLocks noGrp="1"/>
          </p:cNvSpPr>
          <p:nvPr>
            <p:ph idx="1"/>
          </p:nvPr>
        </p:nvSpPr>
        <p:spPr/>
        <p:txBody>
          <a:bodyPr/>
          <a:lstStyle/>
          <a:p>
            <a:pPr eaLnBrk="1" hangingPunct="1">
              <a:defRPr/>
            </a:pPr>
            <a:r>
              <a:rPr lang="en-US" dirty="0"/>
              <a:t>The benefits of this new form of genetic manipulation over conventional forms are </a:t>
            </a:r>
            <a:r>
              <a:rPr lang="en-US" dirty="0" smtClean="0"/>
              <a:t>multiple.</a:t>
            </a:r>
          </a:p>
          <a:p>
            <a:pPr lvl="1" eaLnBrk="1" hangingPunct="1">
              <a:defRPr/>
            </a:pPr>
            <a:r>
              <a:rPr lang="en-US" dirty="0" smtClean="0"/>
              <a:t>By </a:t>
            </a:r>
            <a:r>
              <a:rPr lang="en-US" dirty="0"/>
              <a:t>using marker-assisted selection or transgenic animals, the outcomes of breeding practices will be easier to </a:t>
            </a:r>
            <a:r>
              <a:rPr lang="en-US" dirty="0" smtClean="0"/>
              <a:t>predict.</a:t>
            </a:r>
          </a:p>
          <a:p>
            <a:pPr lvl="2" eaLnBrk="1" hangingPunct="1">
              <a:defRPr/>
            </a:pPr>
            <a:r>
              <a:rPr lang="en-US" dirty="0" smtClean="0"/>
              <a:t>In traditional breeding practices, many of the genes passed to the next generation are unknown.</a:t>
            </a:r>
            <a:endParaRPr lang="en-US" sz="2500" dirty="0"/>
          </a:p>
          <a:p>
            <a:pPr lvl="1" eaLnBrk="1" hangingPunct="1">
              <a:defRPr/>
            </a:pPr>
            <a:r>
              <a:rPr lang="en-US" dirty="0" smtClean="0"/>
              <a:t>The </a:t>
            </a:r>
            <a:r>
              <a:rPr lang="en-US" dirty="0"/>
              <a:t>speed of genetic improvement will be increased because the genetics of a set of  potential breeding animals can be mapped long before they even reach puberty</a:t>
            </a:r>
            <a:r>
              <a:rPr lang="en-US" dirty="0" smtClean="0"/>
              <a:t>.</a:t>
            </a:r>
          </a:p>
          <a:p>
            <a:pPr marL="742950" lvl="2" indent="-342900" eaLnBrk="1" hangingPunct="1">
              <a:spcBef>
                <a:spcPct val="50000"/>
              </a:spcBef>
              <a:defRPr/>
            </a:pPr>
            <a:endParaRPr lang="en-US" sz="2500" dirty="0"/>
          </a:p>
          <a:p>
            <a:pPr eaLnBrk="1" hangingPunct="1">
              <a:defRPr/>
            </a:pPr>
            <a:endParaRPr lang="en-US" dirty="0"/>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mtClean="0"/>
              <a:t>Biotechnology and Genetic Engineering</a:t>
            </a:r>
          </a:p>
        </p:txBody>
      </p:sp>
      <p:sp>
        <p:nvSpPr>
          <p:cNvPr id="3" name="Content Placeholder 2"/>
          <p:cNvSpPr>
            <a:spLocks noGrp="1"/>
          </p:cNvSpPr>
          <p:nvPr>
            <p:ph idx="1"/>
          </p:nvPr>
        </p:nvSpPr>
        <p:spPr/>
        <p:txBody>
          <a:bodyPr/>
          <a:lstStyle/>
          <a:p>
            <a:pPr eaLnBrk="1" hangingPunct="1">
              <a:defRPr/>
            </a:pPr>
            <a:r>
              <a:rPr lang="en-US" dirty="0" smtClean="0"/>
              <a:t>The area of greatest promise for gene manipulation and recombinant DNA technology is in a slightly different area.</a:t>
            </a:r>
          </a:p>
          <a:p>
            <a:pPr lvl="1" eaLnBrk="1" hangingPunct="1">
              <a:defRPr/>
            </a:pPr>
            <a:r>
              <a:rPr lang="en-US" dirty="0" smtClean="0">
                <a:ea typeface="+mn-ea"/>
                <a:cs typeface="+mn-cs"/>
              </a:rPr>
              <a:t>Genes can be inserted from animals of the same or other species.</a:t>
            </a:r>
          </a:p>
          <a:p>
            <a:pPr lvl="1" eaLnBrk="1" hangingPunct="1">
              <a:defRPr/>
            </a:pPr>
            <a:endParaRPr lang="en-US" dirty="0" smtClean="0">
              <a:ea typeface="+mn-ea"/>
              <a:cs typeface="+mn-cs"/>
            </a:endParaRPr>
          </a:p>
          <a:p>
            <a:pPr eaLnBrk="1" hangingPunct="1">
              <a:defRPr/>
            </a:pPr>
            <a:r>
              <a:rPr lang="en-US" dirty="0" smtClean="0"/>
              <a:t>Animals, </a:t>
            </a:r>
            <a:r>
              <a:rPr lang="en-US" dirty="0" err="1" smtClean="0"/>
              <a:t>microorganisms,and</a:t>
            </a:r>
            <a:r>
              <a:rPr lang="en-US" dirty="0" smtClean="0"/>
              <a:t> plants can be genetically manipulated to produce substances they otherwise could not produce.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r>
              <a:rPr lang="en-US" smtClean="0"/>
              <a:t>Biotechnolology and Genetic Engineering</a:t>
            </a:r>
          </a:p>
        </p:txBody>
      </p:sp>
      <p:sp>
        <p:nvSpPr>
          <p:cNvPr id="3" name="Content Placeholder 2"/>
          <p:cNvSpPr>
            <a:spLocks noGrp="1"/>
          </p:cNvSpPr>
          <p:nvPr>
            <p:ph idx="1"/>
          </p:nvPr>
        </p:nvSpPr>
        <p:spPr>
          <a:xfrm>
            <a:off x="457200" y="1219200"/>
            <a:ext cx="8229600" cy="4949825"/>
          </a:xfrm>
        </p:spPr>
        <p:txBody>
          <a:bodyPr/>
          <a:lstStyle/>
          <a:p>
            <a:pPr eaLnBrk="1" hangingPunct="1">
              <a:defRPr/>
            </a:pPr>
            <a:r>
              <a:rPr lang="en-US" dirty="0" smtClean="0"/>
              <a:t>These biotechnologies will provide benefits in other areas as well.</a:t>
            </a:r>
          </a:p>
          <a:p>
            <a:pPr lvl="1" eaLnBrk="1" hangingPunct="1">
              <a:defRPr/>
            </a:pPr>
            <a:r>
              <a:rPr lang="en-US" dirty="0" smtClean="0">
                <a:ea typeface="+mn-ea"/>
                <a:cs typeface="+mn-cs"/>
              </a:rPr>
              <a:t>Specific gene therapies will be developed for diseases in animals and humans.</a:t>
            </a:r>
          </a:p>
          <a:p>
            <a:pPr lvl="1" eaLnBrk="1" hangingPunct="1">
              <a:defRPr/>
            </a:pPr>
            <a:endParaRPr lang="en-US" dirty="0" smtClean="0">
              <a:ea typeface="+mn-ea"/>
              <a:cs typeface="+mn-cs"/>
            </a:endParaRPr>
          </a:p>
          <a:p>
            <a:pPr lvl="1" eaLnBrk="1" hangingPunct="1">
              <a:defRPr/>
            </a:pPr>
            <a:r>
              <a:rPr lang="en-US" dirty="0" smtClean="0">
                <a:ea typeface="+mn-ea"/>
                <a:cs typeface="+mn-cs"/>
              </a:rPr>
              <a:t>Animals can be </a:t>
            </a:r>
            <a:r>
              <a:rPr lang="en-US" dirty="0" err="1" smtClean="0">
                <a:ea typeface="+mn-ea"/>
                <a:cs typeface="+mn-cs"/>
              </a:rPr>
              <a:t>transgenically</a:t>
            </a:r>
            <a:r>
              <a:rPr lang="en-US" dirty="0" smtClean="0">
                <a:ea typeface="+mn-ea"/>
                <a:cs typeface="+mn-cs"/>
              </a:rPr>
              <a:t> altered to produce organs that do not trigger rejection reactions for transplant into humans.</a:t>
            </a:r>
          </a:p>
          <a:p>
            <a:pPr lvl="1" eaLnBrk="1" hangingPunct="1">
              <a:defRPr/>
            </a:pPr>
            <a:endParaRPr lang="en-US" dirty="0" smtClean="0">
              <a:ea typeface="+mn-ea"/>
              <a:cs typeface="+mn-cs"/>
            </a:endParaRPr>
          </a:p>
          <a:p>
            <a:pPr lvl="1" eaLnBrk="1" hangingPunct="1">
              <a:defRPr/>
            </a:pPr>
            <a:r>
              <a:rPr lang="en-US" dirty="0" smtClean="0">
                <a:ea typeface="+mn-ea"/>
                <a:cs typeface="+mn-cs"/>
              </a:rPr>
              <a:t>Animals will be selected through the use of mapping technology to be resistant to specific diseases.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mtClean="0"/>
              <a:t>Summary and Conclusion</a:t>
            </a:r>
          </a:p>
        </p:txBody>
      </p:sp>
      <p:sp>
        <p:nvSpPr>
          <p:cNvPr id="3" name="Content Placeholder 2"/>
          <p:cNvSpPr>
            <a:spLocks noGrp="1"/>
          </p:cNvSpPr>
          <p:nvPr>
            <p:ph idx="1"/>
          </p:nvPr>
        </p:nvSpPr>
        <p:spPr/>
        <p:txBody>
          <a:bodyPr/>
          <a:lstStyle/>
          <a:p>
            <a:pPr eaLnBrk="1" hangingPunct="1"/>
            <a:r>
              <a:rPr lang="en-US" smtClean="0"/>
              <a:t>Genetics is the study of how DNA codes for the biochemical reactions of life.</a:t>
            </a:r>
          </a:p>
          <a:p>
            <a:pPr eaLnBrk="1" hangingPunct="1"/>
            <a:r>
              <a:rPr lang="en-US" smtClean="0"/>
              <a:t>Cells in the body reproduce by two processes: mitosis and meiosis.</a:t>
            </a:r>
          </a:p>
          <a:p>
            <a:pPr eaLnBrk="1" hangingPunct="1"/>
            <a:r>
              <a:rPr lang="en-US" smtClean="0"/>
              <a:t>Modern animal-breeding techniques have led us to organized efforts that help us manipulate the genetic code.</a:t>
            </a:r>
          </a:p>
          <a:p>
            <a:pPr eaLnBrk="1" hangingPunct="1"/>
            <a:r>
              <a:rPr lang="en-US" smtClean="0"/>
              <a:t>The tools of modern molecular biology are revolutionizing the science of genetics.</a:t>
            </a:r>
          </a:p>
          <a:p>
            <a:pPr eaLnBrk="1" hangingPunct="1"/>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Introduction</a:t>
            </a:r>
          </a:p>
        </p:txBody>
      </p:sp>
      <p:sp>
        <p:nvSpPr>
          <p:cNvPr id="18434" name="TextBox 5"/>
          <p:cNvSpPr txBox="1">
            <a:spLocks noChangeArrowheads="1"/>
          </p:cNvSpPr>
          <p:nvPr/>
        </p:nvSpPr>
        <p:spPr bwMode="auto">
          <a:xfrm>
            <a:off x="457200" y="4648200"/>
            <a:ext cx="8239125" cy="923925"/>
          </a:xfrm>
          <a:prstGeom prst="rect">
            <a:avLst/>
          </a:prstGeom>
          <a:noFill/>
          <a:ln w="9525">
            <a:noFill/>
            <a:miter lim="800000"/>
            <a:headEnd/>
            <a:tailEnd/>
          </a:ln>
        </p:spPr>
        <p:txBody>
          <a:bodyPr>
            <a:spAutoFit/>
          </a:bodyPr>
          <a:lstStyle/>
          <a:p>
            <a:r>
              <a:rPr lang="en-US" b="1"/>
              <a:t>Figure 8-1</a:t>
            </a:r>
            <a:r>
              <a:rPr lang="en-US" i="1"/>
              <a:t>The application of animal breeding and selection techniques has led to remarkable changes, such as arranging the genes of the wild boar (a)into those of the modern meat-type hog (b).</a:t>
            </a:r>
            <a:endParaRPr lang="en-US" sz="1200"/>
          </a:p>
        </p:txBody>
      </p:sp>
      <p:grpSp>
        <p:nvGrpSpPr>
          <p:cNvPr id="18435" name="Group 2"/>
          <p:cNvGrpSpPr>
            <a:grpSpLocks/>
          </p:cNvGrpSpPr>
          <p:nvPr/>
        </p:nvGrpSpPr>
        <p:grpSpPr bwMode="auto">
          <a:xfrm>
            <a:off x="365125" y="1524000"/>
            <a:ext cx="8397875" cy="3114675"/>
            <a:chOff x="457200" y="2133600"/>
            <a:chExt cx="8397240" cy="3114117"/>
          </a:xfrm>
        </p:grpSpPr>
        <p:sp>
          <p:nvSpPr>
            <p:cNvPr id="18436" name="TextBox 3"/>
            <p:cNvSpPr txBox="1">
              <a:spLocks noChangeArrowheads="1"/>
            </p:cNvSpPr>
            <p:nvPr/>
          </p:nvSpPr>
          <p:spPr bwMode="auto">
            <a:xfrm>
              <a:off x="457200" y="2133600"/>
              <a:ext cx="990600" cy="381000"/>
            </a:xfrm>
            <a:prstGeom prst="rect">
              <a:avLst/>
            </a:prstGeom>
            <a:noFill/>
            <a:ln w="9525">
              <a:noFill/>
              <a:miter lim="800000"/>
              <a:headEnd/>
              <a:tailEnd/>
            </a:ln>
          </p:spPr>
          <p:txBody>
            <a:bodyPr>
              <a:spAutoFit/>
            </a:bodyPr>
            <a:lstStyle/>
            <a:p>
              <a:r>
                <a:rPr lang="en-US" b="1"/>
                <a:t>(a)</a:t>
              </a:r>
            </a:p>
          </p:txBody>
        </p:sp>
        <p:sp>
          <p:nvSpPr>
            <p:cNvPr id="18437" name="TextBox 7"/>
            <p:cNvSpPr txBox="1">
              <a:spLocks noChangeArrowheads="1"/>
            </p:cNvSpPr>
            <p:nvPr/>
          </p:nvSpPr>
          <p:spPr bwMode="auto">
            <a:xfrm>
              <a:off x="4876800" y="2145268"/>
              <a:ext cx="1752600" cy="369332"/>
            </a:xfrm>
            <a:prstGeom prst="rect">
              <a:avLst/>
            </a:prstGeom>
            <a:noFill/>
            <a:ln w="9525">
              <a:noFill/>
              <a:miter lim="800000"/>
              <a:headEnd/>
              <a:tailEnd/>
            </a:ln>
          </p:spPr>
          <p:txBody>
            <a:bodyPr>
              <a:spAutoFit/>
            </a:bodyPr>
            <a:lstStyle/>
            <a:p>
              <a:r>
                <a:rPr lang="en-US" b="1"/>
                <a:t>(b)</a:t>
              </a:r>
            </a:p>
          </p:txBody>
        </p:sp>
        <p:pic>
          <p:nvPicPr>
            <p:cNvPr id="18438" name="Picture 2" descr="ftp://chet047:p1FQVJ@chetftp.pearsoned.com/Damron/Damron%20-%20JPEGs/JPG/M08/IMAGES-FINAL_M08/Fig_8-1a.jpg"/>
            <p:cNvPicPr>
              <a:picLocks noChangeAspect="1" noChangeArrowheads="1"/>
            </p:cNvPicPr>
            <p:nvPr/>
          </p:nvPicPr>
          <p:blipFill>
            <a:blip r:embed="rId2"/>
            <a:srcRect/>
            <a:stretch>
              <a:fillRect/>
            </a:stretch>
          </p:blipFill>
          <p:spPr bwMode="auto">
            <a:xfrm>
              <a:off x="457200" y="2550516"/>
              <a:ext cx="4114800" cy="2697201"/>
            </a:xfrm>
            <a:prstGeom prst="rect">
              <a:avLst/>
            </a:prstGeom>
            <a:noFill/>
            <a:ln w="25400">
              <a:solidFill>
                <a:srgbClr val="86A7A4"/>
              </a:solidFill>
              <a:miter lim="800000"/>
              <a:headEnd/>
              <a:tailEnd/>
            </a:ln>
          </p:spPr>
        </p:pic>
        <p:pic>
          <p:nvPicPr>
            <p:cNvPr id="18439" name="Picture 3"/>
            <p:cNvPicPr>
              <a:picLocks noChangeAspect="1" noChangeArrowheads="1"/>
            </p:cNvPicPr>
            <p:nvPr/>
          </p:nvPicPr>
          <p:blipFill>
            <a:blip r:embed="rId3"/>
            <a:srcRect/>
            <a:stretch>
              <a:fillRect/>
            </a:stretch>
          </p:blipFill>
          <p:spPr bwMode="auto">
            <a:xfrm>
              <a:off x="4739640" y="2550516"/>
              <a:ext cx="4114800" cy="2689092"/>
            </a:xfrm>
            <a:prstGeom prst="rect">
              <a:avLst/>
            </a:prstGeom>
            <a:noFill/>
            <a:ln w="25400">
              <a:solidFill>
                <a:srgbClr val="86A7A4"/>
              </a:solidFill>
              <a:miter lim="800000"/>
              <a:headEnd/>
              <a:tailEnd/>
            </a:ln>
          </p:spPr>
        </p:pic>
      </p:gr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The Gene</a:t>
            </a:r>
          </a:p>
        </p:txBody>
      </p:sp>
      <p:pic>
        <p:nvPicPr>
          <p:cNvPr id="19458" name="Picture 2"/>
          <p:cNvPicPr>
            <a:picLocks noChangeAspect="1" noChangeArrowheads="1"/>
          </p:cNvPicPr>
          <p:nvPr/>
        </p:nvPicPr>
        <p:blipFill>
          <a:blip r:embed="rId2"/>
          <a:srcRect/>
          <a:stretch>
            <a:fillRect/>
          </a:stretch>
        </p:blipFill>
        <p:spPr bwMode="auto">
          <a:xfrm>
            <a:off x="5183188" y="1295400"/>
            <a:ext cx="3503612" cy="4946650"/>
          </a:xfrm>
          <a:prstGeom prst="rect">
            <a:avLst/>
          </a:prstGeom>
          <a:noFill/>
          <a:ln w="25400">
            <a:solidFill>
              <a:srgbClr val="86A7A4"/>
            </a:solidFill>
            <a:miter lim="800000"/>
            <a:headEnd/>
            <a:tailEnd/>
          </a:ln>
        </p:spPr>
      </p:pic>
      <p:sp>
        <p:nvSpPr>
          <p:cNvPr id="5" name="Content Placeholder 2"/>
          <p:cNvSpPr txBox="1">
            <a:spLocks/>
          </p:cNvSpPr>
          <p:nvPr/>
        </p:nvSpPr>
        <p:spPr bwMode="auto">
          <a:xfrm>
            <a:off x="457200" y="1295400"/>
            <a:ext cx="4725988" cy="4949825"/>
          </a:xfrm>
          <a:prstGeom prst="rect">
            <a:avLst/>
          </a:prstGeom>
          <a:noFill/>
          <a:ln w="9525">
            <a:noFill/>
            <a:miter lim="800000"/>
            <a:headEnd/>
            <a:tailEnd/>
          </a:ln>
        </p:spPr>
        <p:txBody>
          <a:bodyPr anchor="ctr"/>
          <a:lstStyle/>
          <a:p>
            <a:pPr marL="342900" indent="-342900">
              <a:spcBef>
                <a:spcPct val="50000"/>
              </a:spcBef>
              <a:buFontTx/>
              <a:buChar char="•"/>
            </a:pPr>
            <a:r>
              <a:rPr lang="en-US" sz="2400"/>
              <a:t>The nucleus of the cell contains the </a:t>
            </a:r>
            <a:r>
              <a:rPr lang="en-US" sz="2400" b="1"/>
              <a:t>chromosomes,</a:t>
            </a:r>
            <a:r>
              <a:rPr lang="en-US" sz="2400"/>
              <a:t> which are made up of DNA and protein and found in pairs.</a:t>
            </a:r>
          </a:p>
          <a:p>
            <a:pPr marL="342900" indent="-342900">
              <a:spcBef>
                <a:spcPct val="50000"/>
              </a:spcBef>
              <a:buFontTx/>
              <a:buChar char="•"/>
            </a:pPr>
            <a:r>
              <a:rPr lang="en-US" sz="2400"/>
              <a:t>Within these large molecules are smaller segments of DNA called </a:t>
            </a:r>
            <a:r>
              <a:rPr lang="en-US" sz="2400" b="1"/>
              <a:t>genes</a:t>
            </a:r>
            <a:r>
              <a:rPr lang="en-US" sz="2400"/>
              <a:t>.</a:t>
            </a:r>
          </a:p>
          <a:p>
            <a:pPr marL="342900" indent="-342900">
              <a:spcBef>
                <a:spcPct val="50000"/>
              </a:spcBef>
              <a:buFontTx/>
              <a:buChar char="•"/>
            </a:pPr>
            <a:r>
              <a:rPr lang="en-US" sz="2400"/>
              <a:t>It is the arrangement of genes, DNA, and chromosomes that provide the basis for inheritance.</a:t>
            </a:r>
          </a:p>
        </p:txBody>
      </p:sp>
      <p:sp>
        <p:nvSpPr>
          <p:cNvPr id="19460" name="TextBox 5"/>
          <p:cNvSpPr txBox="1">
            <a:spLocks noChangeArrowheads="1"/>
          </p:cNvSpPr>
          <p:nvPr/>
        </p:nvSpPr>
        <p:spPr bwMode="auto">
          <a:xfrm>
            <a:off x="5183188" y="609600"/>
            <a:ext cx="3503612" cy="646113"/>
          </a:xfrm>
          <a:prstGeom prst="rect">
            <a:avLst/>
          </a:prstGeom>
          <a:noFill/>
          <a:ln w="9525">
            <a:noFill/>
            <a:miter lim="800000"/>
            <a:headEnd/>
            <a:tailEnd/>
          </a:ln>
        </p:spPr>
        <p:txBody>
          <a:bodyPr>
            <a:spAutoFit/>
          </a:bodyPr>
          <a:lstStyle/>
          <a:p>
            <a:pPr algn="r"/>
            <a:r>
              <a:rPr lang="en-US" b="1"/>
              <a:t>Figure 8-1 </a:t>
            </a:r>
            <a:r>
              <a:rPr lang="en-US" i="1"/>
              <a:t>Location and structure of genetic material.</a:t>
            </a:r>
            <a:endParaRPr 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The Gene</a:t>
            </a:r>
          </a:p>
        </p:txBody>
      </p:sp>
      <p:sp>
        <p:nvSpPr>
          <p:cNvPr id="3" name="Content Placeholder 2"/>
          <p:cNvSpPr>
            <a:spLocks noGrp="1"/>
          </p:cNvSpPr>
          <p:nvPr>
            <p:ph idx="1"/>
          </p:nvPr>
        </p:nvSpPr>
        <p:spPr/>
        <p:txBody>
          <a:bodyPr/>
          <a:lstStyle/>
          <a:p>
            <a:pPr eaLnBrk="1" hangingPunct="1"/>
            <a:r>
              <a:rPr lang="en-US" smtClean="0"/>
              <a:t>Deoxyribonucleic acid (DNA) consists of two strands comprised of alternating sequences of the sugar deoxyribose and phosphate bonds.</a:t>
            </a:r>
          </a:p>
          <a:p>
            <a:pPr eaLnBrk="1" hangingPunct="1"/>
            <a:r>
              <a:rPr lang="en-US" smtClean="0"/>
              <a:t>At each sugar, there is bridge of nitrogen </a:t>
            </a:r>
            <a:r>
              <a:rPr lang="en-US" b="1" smtClean="0"/>
              <a:t>bases</a:t>
            </a:r>
            <a:r>
              <a:rPr lang="en-US" smtClean="0"/>
              <a:t> composed of chemical compounds called </a:t>
            </a:r>
            <a:r>
              <a:rPr lang="en-US" b="1" smtClean="0"/>
              <a:t>purines</a:t>
            </a:r>
            <a:r>
              <a:rPr lang="en-US" smtClean="0"/>
              <a:t> and </a:t>
            </a:r>
            <a:r>
              <a:rPr lang="en-US" b="1" smtClean="0"/>
              <a:t>pyrimidines</a:t>
            </a:r>
            <a:r>
              <a:rPr lang="en-US" smtClean="0"/>
              <a:t>.</a:t>
            </a:r>
          </a:p>
          <a:p>
            <a:pPr lvl="1" eaLnBrk="1" hangingPunct="1"/>
            <a:r>
              <a:rPr lang="en-US" smtClean="0"/>
              <a:t>The purines are adenine (A) and guanine (G).</a:t>
            </a:r>
          </a:p>
          <a:p>
            <a:pPr lvl="1" eaLnBrk="1" hangingPunct="1"/>
            <a:r>
              <a:rPr lang="en-US" smtClean="0"/>
              <a:t>The pyrimidines are thymine (T) and cytosine (C).</a:t>
            </a:r>
          </a:p>
          <a:p>
            <a:pPr lvl="1" eaLnBrk="1" hangingPunct="1"/>
            <a:r>
              <a:rPr lang="en-US" smtClean="0"/>
              <a:t>The bridges are always combined, with adenine attaching to thymine and guanine with cytosine.</a:t>
            </a:r>
          </a:p>
          <a:p>
            <a:pPr lvl="1"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The Gene</a:t>
            </a:r>
          </a:p>
        </p:txBody>
      </p:sp>
      <p:grpSp>
        <p:nvGrpSpPr>
          <p:cNvPr id="21506" name="Group 3"/>
          <p:cNvGrpSpPr>
            <a:grpSpLocks/>
          </p:cNvGrpSpPr>
          <p:nvPr/>
        </p:nvGrpSpPr>
        <p:grpSpPr bwMode="auto">
          <a:xfrm>
            <a:off x="457200" y="2057400"/>
            <a:ext cx="8239125" cy="2789238"/>
            <a:chOff x="457200" y="2133600"/>
            <a:chExt cx="8239574" cy="2788706"/>
          </a:xfrm>
        </p:grpSpPr>
        <p:pic>
          <p:nvPicPr>
            <p:cNvPr id="21507" name="Picture 2"/>
            <p:cNvPicPr>
              <a:picLocks noChangeAspect="1" noChangeArrowheads="1"/>
            </p:cNvPicPr>
            <p:nvPr/>
          </p:nvPicPr>
          <p:blipFill>
            <a:blip r:embed="rId2"/>
            <a:srcRect/>
            <a:stretch>
              <a:fillRect/>
            </a:stretch>
          </p:blipFill>
          <p:spPr bwMode="auto">
            <a:xfrm>
              <a:off x="457200" y="2133600"/>
              <a:ext cx="8229600" cy="1865376"/>
            </a:xfrm>
            <a:prstGeom prst="rect">
              <a:avLst/>
            </a:prstGeom>
            <a:noFill/>
            <a:ln w="25400">
              <a:solidFill>
                <a:srgbClr val="86A7A4"/>
              </a:solidFill>
              <a:miter lim="800000"/>
              <a:headEnd/>
              <a:tailEnd/>
            </a:ln>
          </p:spPr>
        </p:pic>
        <p:sp>
          <p:nvSpPr>
            <p:cNvPr id="21508" name="TextBox 4"/>
            <p:cNvSpPr txBox="1">
              <a:spLocks noChangeArrowheads="1"/>
            </p:cNvSpPr>
            <p:nvPr/>
          </p:nvSpPr>
          <p:spPr bwMode="auto">
            <a:xfrm>
              <a:off x="457200" y="3998976"/>
              <a:ext cx="8239574" cy="923330"/>
            </a:xfrm>
            <a:prstGeom prst="rect">
              <a:avLst/>
            </a:prstGeom>
            <a:noFill/>
            <a:ln w="9525">
              <a:noFill/>
              <a:miter lim="800000"/>
              <a:headEnd/>
              <a:tailEnd/>
            </a:ln>
          </p:spPr>
          <p:txBody>
            <a:bodyPr>
              <a:spAutoFit/>
            </a:bodyPr>
            <a:lstStyle/>
            <a:p>
              <a:r>
                <a:rPr lang="en-US" b="1"/>
                <a:t>Figure 8-1</a:t>
              </a:r>
              <a:r>
                <a:rPr lang="en-US" i="1"/>
                <a:t>Chemical nature of DNA. This structure is the double helix form of DNA. A &amp; T are joined with double hydrogen bonds; G &amp; C are joined with triple hydrogen bonds.</a:t>
              </a:r>
              <a:endParaRPr lang="en-US" sz="1200"/>
            </a:p>
          </p:txBody>
        </p:sp>
      </p:grpSp>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GENERIC-01-blu">
  <a:themeElements>
    <a:clrScheme name="GENERIC-01-bl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IC-01-bl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01-bl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IC-01-bl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IC-01-bl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IC-01-bl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IC-01-bl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IC-01-bl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IC-01-bl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IC-01-bl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IC-01-bl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IC-01-bl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IC-01-bl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IC-01-bl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326</TotalTime>
  <Words>2929</Words>
  <Application>Microsoft Office PowerPoint</Application>
  <PresentationFormat>On-screen Show (4:3)</PresentationFormat>
  <Paragraphs>321</Paragraphs>
  <Slides>54</Slides>
  <Notes>0</Notes>
  <HiddenSlides>0</HiddenSlides>
  <MMClips>0</MMClips>
  <ScaleCrop>false</ScaleCrop>
  <HeadingPairs>
    <vt:vector size="6" baseType="variant">
      <vt:variant>
        <vt:lpstr>Fonts Used</vt:lpstr>
      </vt:variant>
      <vt:variant>
        <vt:i4>3</vt:i4>
      </vt:variant>
      <vt:variant>
        <vt:lpstr>Design Template</vt:lpstr>
      </vt:variant>
      <vt:variant>
        <vt:i4>2</vt:i4>
      </vt:variant>
      <vt:variant>
        <vt:lpstr>Slide Titles</vt:lpstr>
      </vt:variant>
      <vt:variant>
        <vt:i4>54</vt:i4>
      </vt:variant>
    </vt:vector>
  </HeadingPairs>
  <TitlesOfParts>
    <vt:vector size="59" baseType="lpstr">
      <vt:lpstr>Arial</vt:lpstr>
      <vt:lpstr>Calibri</vt:lpstr>
      <vt:lpstr>ＭＳ Ｐゴシック</vt:lpstr>
      <vt:lpstr>GENERIC-01-blu</vt:lpstr>
      <vt:lpstr>GENERIC-01-blu</vt:lpstr>
      <vt:lpstr>Genetics</vt:lpstr>
      <vt:lpstr>Learning Objectives</vt:lpstr>
      <vt:lpstr>Introduction</vt:lpstr>
      <vt:lpstr>Introduction</vt:lpstr>
      <vt:lpstr>Introduction</vt:lpstr>
      <vt:lpstr>Introduction</vt:lpstr>
      <vt:lpstr>The Gene</vt:lpstr>
      <vt:lpstr>The Gene</vt:lpstr>
      <vt:lpstr>The Gene</vt:lpstr>
      <vt:lpstr>The Gene</vt:lpstr>
      <vt:lpstr>The Gene</vt:lpstr>
      <vt:lpstr>The Gene</vt:lpstr>
      <vt:lpstr>The Gene</vt:lpstr>
      <vt:lpstr>The Gene</vt:lpstr>
      <vt:lpstr>Principles of Inheritance</vt:lpstr>
      <vt:lpstr>Principles of Inheritance</vt:lpstr>
      <vt:lpstr>Principles of Inheritance</vt:lpstr>
      <vt:lpstr>Principles of Inheritance</vt:lpstr>
      <vt:lpstr>Principles of Inheritance</vt:lpstr>
      <vt:lpstr>Principles of Inheritance</vt:lpstr>
      <vt:lpstr>Principles of Inheritance</vt:lpstr>
      <vt:lpstr>Principles of Inheritance</vt:lpstr>
      <vt:lpstr>Mitosis and Meiosis</vt:lpstr>
      <vt:lpstr>Mitosis and Meiosis</vt:lpstr>
      <vt:lpstr>Mitosis and Meiosis</vt:lpstr>
      <vt:lpstr>Gene Expression</vt:lpstr>
      <vt:lpstr>Gene Expression</vt:lpstr>
      <vt:lpstr>Gene Expression</vt:lpstr>
      <vt:lpstr>Gene Expression</vt:lpstr>
      <vt:lpstr>Sex-Related Inheritance</vt:lpstr>
      <vt:lpstr>Sex-Related Inheritance</vt:lpstr>
      <vt:lpstr>Population Genetics</vt:lpstr>
      <vt:lpstr>Population Genetics</vt:lpstr>
      <vt:lpstr>Population Genetics</vt:lpstr>
      <vt:lpstr>Population Genetics</vt:lpstr>
      <vt:lpstr>Population Genetics</vt:lpstr>
      <vt:lpstr>Quantity versus Quality Traits</vt:lpstr>
      <vt:lpstr>Quantity versus Quality Traits</vt:lpstr>
      <vt:lpstr>Quantity versus Quality Traits</vt:lpstr>
      <vt:lpstr>Quantity versus Quality Traits</vt:lpstr>
      <vt:lpstr>Quantity versus Quality Traits</vt:lpstr>
      <vt:lpstr>Quantity versus Quality Traits</vt:lpstr>
      <vt:lpstr>Quantity versus Quality Traits</vt:lpstr>
      <vt:lpstr>Quantity versus Quality Traits</vt:lpstr>
      <vt:lpstr>Quantity versus Quality Traits</vt:lpstr>
      <vt:lpstr>Quantity versus Quality Traits</vt:lpstr>
      <vt:lpstr>Quantity versus Quality Traits</vt:lpstr>
      <vt:lpstr>Biotechnology and Genetic Engineering</vt:lpstr>
      <vt:lpstr>Biotechnology and Genetic Engineering</vt:lpstr>
      <vt:lpstr>Biotechnology and Genetic Engineering</vt:lpstr>
      <vt:lpstr>Biotechnology and Genetic Engineering</vt:lpstr>
      <vt:lpstr>Biotechnology and Genetic Engineering</vt:lpstr>
      <vt:lpstr>Biotechnolology and Genetic Engineering</vt:lpstr>
      <vt:lpstr>Summary and Conclusion</vt:lpstr>
    </vt:vector>
  </TitlesOfParts>
  <Company>Austin Peay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dc:title>
  <dc:creator>APSU</dc:creator>
  <cp:lastModifiedBy>Lara Dimmick</cp:lastModifiedBy>
  <cp:revision>46</cp:revision>
  <dcterms:created xsi:type="dcterms:W3CDTF">2012-06-08T15:11:16Z</dcterms:created>
  <dcterms:modified xsi:type="dcterms:W3CDTF">2012-07-09T13:19:21Z</dcterms:modified>
</cp:coreProperties>
</file>