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4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A4A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3" d="100"/>
          <a:sy n="63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rgb-bl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91263"/>
            <a:ext cx="914400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wrap="square" tIns="45720" bIns="45720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547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547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9525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80A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rgb-blu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297613"/>
            <a:ext cx="914400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9525"/>
            <a:ext cx="82296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52400" y="6350000"/>
            <a:ext cx="4114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rgbClr val="FFFFFF"/>
                </a:solidFill>
                <a:latin typeface="+mn-lt"/>
              </a:rPr>
              <a:t>Introduction to Animal Science, 5e</a:t>
            </a:r>
          </a:p>
          <a:p>
            <a:pPr eaLnBrk="0" hangingPunct="0">
              <a:defRPr/>
            </a:pPr>
            <a:r>
              <a:rPr lang="en-US" sz="1200" i="1" dirty="0">
                <a:solidFill>
                  <a:srgbClr val="FFFFFF"/>
                </a:solidFill>
                <a:latin typeface="+mn-lt"/>
              </a:rPr>
              <a:t>W. Stephen Damron</a:t>
            </a:r>
            <a:endParaRPr lang="en-US" sz="1200" i="1" dirty="0">
              <a:solidFill>
                <a:srgbClr val="FFFFFF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4619625" y="6353175"/>
            <a:ext cx="4448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200" dirty="0">
                <a:solidFill>
                  <a:srgbClr val="FFFFFF"/>
                </a:solidFill>
                <a:latin typeface="+mn-lt"/>
                <a:ea typeface="ＭＳ Ｐゴシック" pitchFamily="34" charset="-128"/>
              </a:rPr>
              <a:t>© 2013 by Pearson Higher Education, Inc</a:t>
            </a:r>
            <a:br>
              <a:rPr lang="en-US" sz="1200" dirty="0">
                <a:solidFill>
                  <a:srgbClr val="FFFFFF"/>
                </a:solidFill>
                <a:latin typeface="+mn-lt"/>
                <a:ea typeface="ＭＳ Ｐゴシック" pitchFamily="34" charset="-128"/>
              </a:rPr>
            </a:br>
            <a:r>
              <a:rPr lang="en-US" sz="1200" dirty="0">
                <a:solidFill>
                  <a:srgbClr val="FFFFFF"/>
                </a:solidFill>
                <a:latin typeface="+mn-lt"/>
                <a:ea typeface="ＭＳ Ｐゴシック" pitchFamily="34" charset="-128"/>
              </a:rPr>
              <a:t>Upper Saddle River, New Jersey 07458 •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0975" y="3008313"/>
            <a:ext cx="8782050" cy="96678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Biotechnology and Genetic Engineering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0975" y="3857625"/>
            <a:ext cx="8782050" cy="561975"/>
          </a:xfrm>
        </p:spPr>
        <p:txBody>
          <a:bodyPr/>
          <a:lstStyle/>
          <a:p>
            <a:pPr eaLnBrk="1" hangingPunct="1"/>
            <a:r>
              <a:rPr lang="en-US" sz="2500" smtClean="0"/>
              <a:t>Chapter 10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28600" y="2028825"/>
            <a:ext cx="8689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500">
                <a:solidFill>
                  <a:srgbClr val="000000"/>
                </a:solidFill>
              </a:rPr>
              <a:t>W. Stephen Damron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80975" y="1019175"/>
            <a:ext cx="8753475" cy="96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Introduction to Animal Science: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Global, Biological, Social, and Industry Perspectives</a:t>
            </a:r>
            <a:endParaRPr lang="en-US" sz="2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28575"/>
            <a:ext cx="13620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10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Nuts and Bolts of Genetic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Gene Cloning</a:t>
            </a:r>
          </a:p>
          <a:p>
            <a:pPr lvl="1" eaLnBrk="1" hangingPunct="1"/>
            <a:r>
              <a:rPr lang="en-US" smtClean="0"/>
              <a:t>Cloning of DNA fragments involves four steps:</a:t>
            </a:r>
          </a:p>
          <a:p>
            <a:pPr lvl="2" eaLnBrk="1" hangingPunct="1"/>
            <a:r>
              <a:rPr lang="en-US" b="1" smtClean="0"/>
              <a:t>Fragmentation</a:t>
            </a:r>
            <a:r>
              <a:rPr lang="en-US" smtClean="0"/>
              <a:t>—cutting and separating a piece of DNA.</a:t>
            </a:r>
          </a:p>
          <a:p>
            <a:pPr lvl="2" eaLnBrk="1" hangingPunct="1"/>
            <a:endParaRPr lang="en-US" b="1" smtClean="0"/>
          </a:p>
          <a:p>
            <a:pPr lvl="2" eaLnBrk="1" hangingPunct="1"/>
            <a:r>
              <a:rPr lang="en-US" b="1" smtClean="0"/>
              <a:t>Ligation</a:t>
            </a:r>
            <a:r>
              <a:rPr lang="en-US" smtClean="0"/>
              <a:t>—gluing together pieces of DNA using DNA ligase and </a:t>
            </a:r>
            <a:r>
              <a:rPr lang="en-US" b="1" smtClean="0"/>
              <a:t>vectors.</a:t>
            </a:r>
          </a:p>
          <a:p>
            <a:pPr lvl="2" eaLnBrk="1" hangingPunct="1"/>
            <a:endParaRPr lang="en-US" b="1" smtClean="0"/>
          </a:p>
          <a:p>
            <a:pPr lvl="2" eaLnBrk="1" hangingPunct="1"/>
            <a:r>
              <a:rPr lang="en-US" b="1" smtClean="0"/>
              <a:t>Transformation</a:t>
            </a:r>
            <a:r>
              <a:rPr lang="en-US" smtClean="0"/>
              <a:t>—insertion of the newly formed DNA pieces into cells.</a:t>
            </a:r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b="1" smtClean="0"/>
              <a:t>Screening/Selection</a:t>
            </a:r>
            <a:r>
              <a:rPr lang="en-US" smtClean="0"/>
              <a:t>—selection of cells successfully transformed with the new DNA.</a:t>
            </a:r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  <a:p>
            <a:pPr lvl="2" eaLnBrk="1" hangingPunct="1"/>
            <a:endParaRPr lang="en-US" b="1" smtClean="0"/>
          </a:p>
          <a:p>
            <a:pPr lvl="2"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 b="-876"/>
          <a:stretch>
            <a:fillRect/>
          </a:stretch>
        </p:blipFill>
        <p:spPr bwMode="auto">
          <a:xfrm>
            <a:off x="4191000" y="1752600"/>
            <a:ext cx="4846638" cy="3749675"/>
          </a:xfrm>
          <a:prstGeom prst="rect">
            <a:avLst/>
          </a:prstGeom>
          <a:solidFill>
            <a:schemeClr val="bg1"/>
          </a:solidFill>
          <a:ln w="25400">
            <a:solidFill>
              <a:srgbClr val="89A4A7"/>
            </a:solidFill>
            <a:miter lim="800000"/>
            <a:headEnd/>
            <a:tailEnd/>
          </a:ln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Nuts and Bolts of Genetic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525"/>
            <a:ext cx="3886200" cy="494982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1800" b="1" dirty="0" smtClean="0"/>
              <a:t>Figure 10–3 </a:t>
            </a:r>
            <a:r>
              <a:rPr lang="en-US" sz="1800" i="1" dirty="0" smtClean="0"/>
              <a:t>DNA </a:t>
            </a:r>
            <a:r>
              <a:rPr lang="en-US" sz="1800" i="1" dirty="0"/>
              <a:t>cloning. </a:t>
            </a:r>
            <a:endParaRPr lang="en-US" sz="1800" i="1" dirty="0" smtClean="0"/>
          </a:p>
          <a:p>
            <a:pPr eaLnBrk="1" hangingPunct="1">
              <a:buFontTx/>
              <a:buAutoNum type="alphaLcParenR"/>
              <a:defRPr/>
            </a:pPr>
            <a:r>
              <a:rPr lang="en-US" sz="1800" i="1" dirty="0" smtClean="0"/>
              <a:t>Plasmid DNA </a:t>
            </a:r>
            <a:r>
              <a:rPr lang="en-US" sz="1800" i="1" dirty="0"/>
              <a:t>and foreign DNA </a:t>
            </a:r>
            <a:r>
              <a:rPr lang="en-US" sz="1800" i="1" dirty="0" smtClean="0"/>
              <a:t>are cut </a:t>
            </a:r>
            <a:r>
              <a:rPr lang="en-US" sz="1800" i="1" dirty="0"/>
              <a:t>with the </a:t>
            </a:r>
            <a:r>
              <a:rPr lang="en-US" sz="1800" i="1" dirty="0" smtClean="0"/>
              <a:t>restriction enzyme </a:t>
            </a:r>
            <a:r>
              <a:rPr lang="en-US" sz="1800" i="1" dirty="0"/>
              <a:t>(</a:t>
            </a:r>
            <a:r>
              <a:rPr lang="en-US" sz="1800" i="1" dirty="0" err="1"/>
              <a:t>Eco</a:t>
            </a:r>
            <a:r>
              <a:rPr lang="en-US" sz="1800" dirty="0" err="1"/>
              <a:t>RI</a:t>
            </a:r>
            <a:r>
              <a:rPr lang="en-US" sz="1800" i="1" dirty="0"/>
              <a:t>) to </a:t>
            </a:r>
            <a:r>
              <a:rPr lang="en-US" sz="1800" i="1" dirty="0" smtClean="0"/>
              <a:t>produce complementary </a:t>
            </a:r>
            <a:r>
              <a:rPr lang="en-US" sz="1800" i="1" dirty="0"/>
              <a:t>sticky ends</a:t>
            </a:r>
            <a:r>
              <a:rPr lang="en-US" sz="1800" i="1" dirty="0" smtClean="0"/>
              <a:t>. </a:t>
            </a:r>
          </a:p>
          <a:p>
            <a:pPr eaLnBrk="1" hangingPunct="1">
              <a:buFontTx/>
              <a:buAutoNum type="alphaLcParenR"/>
              <a:defRPr/>
            </a:pPr>
            <a:r>
              <a:rPr lang="en-US" sz="1800" i="1" dirty="0" smtClean="0"/>
              <a:t>The  digestion </a:t>
            </a:r>
            <a:r>
              <a:rPr lang="en-US" sz="1800" i="1" dirty="0"/>
              <a:t>results in </a:t>
            </a:r>
            <a:r>
              <a:rPr lang="en-US" sz="1800" i="1" dirty="0" smtClean="0"/>
              <a:t>a linearized </a:t>
            </a:r>
            <a:r>
              <a:rPr lang="en-US" sz="1800" i="1" dirty="0"/>
              <a:t>vector and a </a:t>
            </a:r>
            <a:r>
              <a:rPr lang="en-US" sz="1800" i="1" dirty="0" smtClean="0"/>
              <a:t>  fragment of </a:t>
            </a:r>
            <a:r>
              <a:rPr lang="en-US" sz="1800" i="1" dirty="0"/>
              <a:t>the foreign DNA </a:t>
            </a:r>
            <a:r>
              <a:rPr lang="en-US" sz="1800" i="1" dirty="0" smtClean="0"/>
              <a:t>containing the </a:t>
            </a:r>
            <a:r>
              <a:rPr lang="en-US" sz="1800" i="1" dirty="0"/>
              <a:t>gene of interest</a:t>
            </a:r>
            <a:r>
              <a:rPr lang="en-US" sz="1800" i="1" dirty="0" smtClean="0"/>
              <a:t>. </a:t>
            </a:r>
          </a:p>
          <a:p>
            <a:pPr eaLnBrk="1" hangingPunct="1">
              <a:buFontTx/>
              <a:buAutoNum type="alphaLcParenR"/>
              <a:defRPr/>
            </a:pPr>
            <a:r>
              <a:rPr lang="en-US" sz="1800" i="1" dirty="0" smtClean="0"/>
              <a:t>The </a:t>
            </a:r>
            <a:r>
              <a:rPr lang="en-US" sz="1800" i="1" dirty="0"/>
              <a:t>two fragments </a:t>
            </a:r>
            <a:r>
              <a:rPr lang="en-US" sz="1800" i="1" dirty="0" smtClean="0"/>
              <a:t>of DNA </a:t>
            </a:r>
            <a:r>
              <a:rPr lang="en-US" sz="1800" i="1" dirty="0"/>
              <a:t>can join by </a:t>
            </a:r>
            <a:r>
              <a:rPr lang="en-US" sz="1800" i="1" dirty="0" smtClean="0"/>
              <a:t>base pairing</a:t>
            </a:r>
            <a:r>
              <a:rPr lang="en-US" sz="1800" i="1" dirty="0"/>
              <a:t>, forming a </a:t>
            </a:r>
            <a:r>
              <a:rPr lang="en-US" sz="1800" i="1" dirty="0" smtClean="0"/>
              <a:t>circular molecule</a:t>
            </a:r>
            <a:r>
              <a:rPr lang="en-US" sz="1800" i="1" dirty="0"/>
              <a:t>. </a:t>
            </a:r>
            <a:r>
              <a:rPr lang="en-US" sz="1800" i="1" dirty="0" smtClean="0"/>
              <a:t>DNA ligase </a:t>
            </a:r>
            <a:r>
              <a:rPr lang="en-US" sz="1800" i="1" dirty="0"/>
              <a:t>will form </a:t>
            </a:r>
            <a:r>
              <a:rPr lang="en-US" sz="1800" i="1" dirty="0" smtClean="0"/>
              <a:t>covalent bonds </a:t>
            </a:r>
            <a:r>
              <a:rPr lang="en-US" sz="1800" i="1" dirty="0"/>
              <a:t>to create the </a:t>
            </a:r>
            <a:r>
              <a:rPr lang="en-US" sz="1800" i="1" dirty="0" smtClean="0"/>
              <a:t>recombinant plasmid</a:t>
            </a:r>
            <a:r>
              <a:rPr lang="en-US" sz="1800" i="1" dirty="0"/>
              <a:t>.</a:t>
            </a:r>
            <a:endParaRPr lang="en-US" sz="1800" b="1" dirty="0"/>
          </a:p>
        </p:txBody>
      </p:sp>
      <p:sp>
        <p:nvSpPr>
          <p:cNvPr id="4" name="Rectangle 3"/>
          <p:cNvSpPr/>
          <p:nvPr/>
        </p:nvSpPr>
        <p:spPr>
          <a:xfrm>
            <a:off x="4495800" y="3124200"/>
            <a:ext cx="44196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95800" y="4152900"/>
            <a:ext cx="4419600" cy="133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Nuts and Bolts of Genetic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525"/>
            <a:ext cx="4114800" cy="49498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800" b="1" smtClean="0"/>
              <a:t>Figure 10–4 </a:t>
            </a:r>
            <a:r>
              <a:rPr lang="en-US" sz="1800" i="1" smtClean="0"/>
              <a:t>Cloning foreign DNA into a plasmid and blue-white screening. </a:t>
            </a:r>
          </a:p>
          <a:p>
            <a:pPr marL="0" indent="0" eaLnBrk="1" hangingPunct="1">
              <a:buFontTx/>
              <a:buNone/>
            </a:pPr>
            <a:r>
              <a:rPr lang="en-US" sz="1800" i="1" smtClean="0"/>
              <a:t>a) Plasmid vector is digested with a restriction enzyme that recognizes the restriction site.</a:t>
            </a:r>
          </a:p>
          <a:p>
            <a:pPr marL="0" indent="0" eaLnBrk="1" hangingPunct="1">
              <a:buFontTx/>
              <a:buNone/>
            </a:pPr>
            <a:r>
              <a:rPr lang="en-US" sz="1800" i="1" smtClean="0"/>
              <a:t>b) The linearized vector is incubated with fragmented foreign DNA. </a:t>
            </a:r>
          </a:p>
          <a:p>
            <a:pPr marL="0" indent="0" eaLnBrk="1" hangingPunct="1">
              <a:buFontTx/>
              <a:buNone/>
            </a:pPr>
            <a:r>
              <a:rPr lang="en-US" sz="1800" i="1" smtClean="0"/>
              <a:t>c) Following incubation, plasmid vectors will close with or without including foreign DNA. </a:t>
            </a:r>
          </a:p>
          <a:p>
            <a:pPr marL="0" indent="0" eaLnBrk="1" hangingPunct="1">
              <a:buFontTx/>
              <a:buNone/>
            </a:pPr>
            <a:r>
              <a:rPr lang="en-US" sz="1800" i="1" smtClean="0"/>
              <a:t>d) Cells in the blue colonies do not carry any cloned DNA fragments, whereas the white colonies contain vectors carrying foreign DNA fragments.</a:t>
            </a:r>
            <a:endParaRPr lang="en-US" sz="1800" smtClean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/>
          <a:srcRect t="-2" r="-2089" b="-1665"/>
          <a:stretch>
            <a:fillRect/>
          </a:stretch>
        </p:blipFill>
        <p:spPr bwMode="auto">
          <a:xfrm>
            <a:off x="4572000" y="1219200"/>
            <a:ext cx="4389438" cy="5029200"/>
          </a:xfrm>
          <a:prstGeom prst="rect">
            <a:avLst/>
          </a:prstGeom>
          <a:solidFill>
            <a:schemeClr val="bg1"/>
          </a:solidFill>
          <a:ln w="25400">
            <a:solidFill>
              <a:srgbClr val="89A4A7"/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800600" y="2438400"/>
            <a:ext cx="41148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3581400"/>
            <a:ext cx="41148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00600" y="4800600"/>
            <a:ext cx="4114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Nuts and Bolts of Genetic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Polymerase Chain Reaction</a:t>
            </a:r>
          </a:p>
          <a:p>
            <a:pPr lvl="1" eaLnBrk="1" hangingPunct="1"/>
            <a:r>
              <a:rPr lang="en-US" smtClean="0"/>
              <a:t>The </a:t>
            </a:r>
            <a:r>
              <a:rPr lang="en-US" b="1" smtClean="0"/>
              <a:t>polymerase chain reaction </a:t>
            </a:r>
            <a:r>
              <a:rPr lang="en-US" smtClean="0"/>
              <a:t>(PCR) is a rapid and versatile method for amplifying target DNA sequences.</a:t>
            </a:r>
          </a:p>
          <a:p>
            <a:pPr lvl="2" eaLnBrk="1" hangingPunct="1"/>
            <a:r>
              <a:rPr lang="en-US" smtClean="0"/>
              <a:t>PCR amplifies small samples of DNA into large amounts, much as a copier makes many duplicates of one document.</a:t>
            </a:r>
          </a:p>
          <a:p>
            <a:pPr lvl="1" eaLnBrk="1" hangingPunct="1"/>
            <a:endParaRPr lang="en-US" b="1" smtClean="0"/>
          </a:p>
          <a:p>
            <a:pPr lvl="1" eaLnBrk="1" hangingPunct="1"/>
            <a:r>
              <a:rPr lang="en-US" smtClean="0"/>
              <a:t>The technique allows scientists to clone genes or gene fragments for identification and analysis, and it also allows for manipulation of an already identified gene.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Nuts and Bolts of Genetic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Polymerase Chain Reaction</a:t>
            </a:r>
          </a:p>
          <a:p>
            <a:pPr lvl="1" eaLnBrk="1" hangingPunct="1"/>
            <a:r>
              <a:rPr lang="en-US" smtClean="0"/>
              <a:t>The basic mechanism of PCR relies on a 3-step process:</a:t>
            </a:r>
          </a:p>
          <a:p>
            <a:pPr lvl="2" eaLnBrk="1" hangingPunct="1"/>
            <a:r>
              <a:rPr lang="en-US" b="1" smtClean="0"/>
              <a:t>Denaturation c</a:t>
            </a:r>
            <a:r>
              <a:rPr lang="en-US" smtClean="0"/>
              <a:t>auses separation of the template DNA into single strands.</a:t>
            </a:r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b="1" smtClean="0"/>
              <a:t>Annealing</a:t>
            </a:r>
            <a:r>
              <a:rPr lang="en-US" smtClean="0"/>
              <a:t>, allows primers (short nucleotide sequences) to bind (anneal) to the complementary bases at opposite ends of the target sequence. </a:t>
            </a:r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b="1" smtClean="0"/>
              <a:t>Elongation</a:t>
            </a:r>
            <a:r>
              <a:rPr lang="en-US" smtClean="0"/>
              <a:t> allows DNA polymerase to copy the template DNA and to synthesize a complementary strand.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Nuts and Bolts of Genetic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Gene Mapping</a:t>
            </a:r>
          </a:p>
          <a:p>
            <a:pPr lvl="1" eaLnBrk="1" hangingPunct="1"/>
            <a:r>
              <a:rPr lang="en-US" b="1" smtClean="0"/>
              <a:t>Gene mapping </a:t>
            </a:r>
            <a:r>
              <a:rPr lang="en-US" smtClean="0"/>
              <a:t>refers to the creation of a genetic map by identifying genes at specific locations on chromosomes. 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It is a critical step in the understanding of any genetic trait, whether a genetic disease or an economically important trait in livestock.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Nuts and Bolts of Genetic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Gene Mapping</a:t>
            </a:r>
          </a:p>
          <a:p>
            <a:pPr lvl="1" eaLnBrk="1" hangingPunct="1"/>
            <a:r>
              <a:rPr lang="en-US" smtClean="0"/>
              <a:t>There are two different ways of mapping: </a:t>
            </a:r>
          </a:p>
          <a:p>
            <a:pPr lvl="2" eaLnBrk="1" hangingPunct="1"/>
            <a:endParaRPr lang="en-US" i="1" smtClean="0"/>
          </a:p>
          <a:p>
            <a:pPr lvl="2" eaLnBrk="1" hangingPunct="1"/>
            <a:r>
              <a:rPr lang="en-US" i="1" smtClean="0"/>
              <a:t>genetic mapping</a:t>
            </a:r>
            <a:r>
              <a:rPr lang="en-US" smtClean="0"/>
              <a:t>, which uses crossbreeding experiments to determine the relative position of genetic markers or genes within a genome;</a:t>
            </a:r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smtClean="0"/>
              <a:t>and </a:t>
            </a:r>
            <a:r>
              <a:rPr lang="en-US" i="1" smtClean="0"/>
              <a:t>physical mapping</a:t>
            </a:r>
            <a:r>
              <a:rPr lang="en-US" smtClean="0"/>
              <a:t> which uses molecular techniques to determine the absolute position of these markers or genes within the genome.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Biotechnology and/or </a:t>
            </a:r>
            <a:br>
              <a:rPr lang="en-US" smtClean="0"/>
            </a:br>
            <a:r>
              <a:rPr lang="en-US" smtClean="0"/>
              <a:t>Genetically Engineered Organisms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Applications of Biotechnology</a:t>
            </a:r>
          </a:p>
          <a:p>
            <a:pPr lvl="1" eaLnBrk="1" hangingPunct="1"/>
            <a:r>
              <a:rPr lang="en-US" smtClean="0"/>
              <a:t>Genetic engineering has greatly enhanced the process of introducing desirable genes into an organism by directly transferring the gene responsible for the beneficial trait.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Instead of crossbreeding for a number of years to acquire a desired trait, advanced molecular technology allows scientists to identify and insert a single gene responsible for a specific trait.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Biotechnology and/or </a:t>
            </a:r>
            <a:br>
              <a:rPr lang="en-US" smtClean="0"/>
            </a:br>
            <a:r>
              <a:rPr lang="en-US" smtClean="0"/>
              <a:t>Genetically Engineered Organisms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Applications of Biotechnology</a:t>
            </a:r>
          </a:p>
          <a:p>
            <a:pPr lvl="1" eaLnBrk="1" hangingPunct="1"/>
            <a:r>
              <a:rPr lang="en-US" i="1" smtClean="0"/>
              <a:t>Crops</a:t>
            </a:r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smtClean="0"/>
              <a:t>Genetically modified crops outnumber all other </a:t>
            </a:r>
            <a:r>
              <a:rPr lang="en-US" b="1" smtClean="0"/>
              <a:t>genetically manipulated organisms (GMO)</a:t>
            </a:r>
            <a:r>
              <a:rPr lang="en-US" smtClean="0"/>
              <a:t>.</a:t>
            </a:r>
          </a:p>
          <a:p>
            <a:pPr lvl="2" eaLnBrk="1" hangingPunct="1"/>
            <a:endParaRPr lang="en-US" b="1" i="1" smtClean="0"/>
          </a:p>
          <a:p>
            <a:pPr lvl="2" eaLnBrk="1" hangingPunct="1"/>
            <a:r>
              <a:rPr lang="en-US" smtClean="0"/>
              <a:t>GMOs provide a promising strategy for increasing global food production by reducing crop losses and increasing yields, while at the same time conserving the little unused farmland remaining.</a:t>
            </a:r>
            <a:endParaRPr lang="en-US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Biotechnology and/or </a:t>
            </a:r>
            <a:br>
              <a:rPr lang="en-US" smtClean="0"/>
            </a:br>
            <a:r>
              <a:rPr lang="en-US" smtClean="0"/>
              <a:t>Genetically Engineered Organisms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Applications of Biotechnology</a:t>
            </a:r>
          </a:p>
          <a:p>
            <a:pPr lvl="1" eaLnBrk="1" hangingPunct="1"/>
            <a:r>
              <a:rPr lang="en-US" i="1" smtClean="0"/>
              <a:t>Crops</a:t>
            </a:r>
          </a:p>
          <a:p>
            <a:pPr lvl="2" eaLnBrk="1" hangingPunct="1"/>
            <a:r>
              <a:rPr lang="en-US" smtClean="0"/>
              <a:t>Transgenic plants are being created that have </a:t>
            </a:r>
          </a:p>
          <a:p>
            <a:pPr lvl="3" eaLnBrk="1" hangingPunct="1"/>
            <a:endParaRPr lang="en-US" smtClean="0"/>
          </a:p>
          <a:p>
            <a:pPr lvl="3" eaLnBrk="1" hangingPunct="1"/>
            <a:r>
              <a:rPr lang="en-US" smtClean="0"/>
              <a:t>enhanced nutritive value,</a:t>
            </a:r>
          </a:p>
          <a:p>
            <a:pPr lvl="3" eaLnBrk="1" hangingPunct="1"/>
            <a:r>
              <a:rPr lang="en-US" smtClean="0"/>
              <a:t>resistance to various pests and diseases, </a:t>
            </a:r>
          </a:p>
          <a:p>
            <a:pPr lvl="3" eaLnBrk="1" hangingPunct="1"/>
            <a:r>
              <a:rPr lang="en-US" smtClean="0"/>
              <a:t>ability to withstand adverse growing conditions,</a:t>
            </a:r>
          </a:p>
          <a:p>
            <a:pPr lvl="3" eaLnBrk="1" hangingPunct="1"/>
            <a:r>
              <a:rPr lang="en-US" smtClean="0"/>
              <a:t>resistance to herbicides,</a:t>
            </a:r>
          </a:p>
          <a:p>
            <a:pPr lvl="3" eaLnBrk="1" hangingPunct="1"/>
            <a:r>
              <a:rPr lang="en-US" smtClean="0"/>
              <a:t>unique ornamental value,</a:t>
            </a:r>
          </a:p>
          <a:p>
            <a:pPr lvl="3" eaLnBrk="1" hangingPunct="1"/>
            <a:r>
              <a:rPr lang="en-US" smtClean="0"/>
              <a:t>and edible vaccines.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6" presetClass="entr" presetSubtype="2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400" smtClean="0"/>
              <a:t>After studying this chapter, you should be able to:</a:t>
            </a:r>
          </a:p>
          <a:p>
            <a:pPr lvl="1" eaLnBrk="1" hangingPunct="1"/>
            <a:r>
              <a:rPr lang="en-US" sz="2200" smtClean="0"/>
              <a:t>describe the magnitude of the biotechnology industry in the United States.</a:t>
            </a:r>
          </a:p>
          <a:p>
            <a:pPr lvl="1" eaLnBrk="1" hangingPunct="1"/>
            <a:r>
              <a:rPr lang="en-US" sz="2200" smtClean="0"/>
              <a:t>define </a:t>
            </a:r>
            <a:r>
              <a:rPr lang="en-US" sz="2200" i="1" smtClean="0"/>
              <a:t>biotechnology </a:t>
            </a:r>
            <a:r>
              <a:rPr lang="en-US" sz="2200" smtClean="0"/>
              <a:t>and explain how genetic engineering is a part of biotechnology.</a:t>
            </a:r>
          </a:p>
          <a:p>
            <a:pPr lvl="1" eaLnBrk="1" hangingPunct="1"/>
            <a:r>
              <a:rPr lang="en-US" sz="2200" smtClean="0"/>
              <a:t>describe the recombinant DNA technology.</a:t>
            </a:r>
          </a:p>
          <a:p>
            <a:pPr lvl="1" eaLnBrk="1" hangingPunct="1"/>
            <a:r>
              <a:rPr lang="en-US" sz="2200" smtClean="0"/>
              <a:t>describe current and future uses of genetic engineering as it applies to field crop, food crop, and livestock production.</a:t>
            </a:r>
          </a:p>
          <a:p>
            <a:pPr lvl="1" eaLnBrk="1" hangingPunct="1"/>
            <a:r>
              <a:rPr lang="en-US" sz="2200" smtClean="0"/>
              <a:t>describe developing uses of rDNA organisms.</a:t>
            </a:r>
          </a:p>
          <a:p>
            <a:pPr lvl="1" eaLnBrk="1" hangingPunct="1"/>
            <a:r>
              <a:rPr lang="en-US" sz="2200" smtClean="0"/>
              <a:t>explain the regulatory mechanism in place to control genetically engineered organisms.</a:t>
            </a:r>
          </a:p>
          <a:p>
            <a:pPr lvl="1" eaLnBrk="1" hangingPunct="1"/>
            <a:r>
              <a:rPr lang="en-US" sz="2200" smtClean="0"/>
              <a:t>identify some of society’s concerns about genetic engineering.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Biotechnology and/or </a:t>
            </a:r>
            <a:br>
              <a:rPr lang="en-US" smtClean="0"/>
            </a:br>
            <a:r>
              <a:rPr lang="en-US" smtClean="0"/>
              <a:t>Genetically Engineered Organisms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Micropropagation</a:t>
            </a:r>
          </a:p>
          <a:p>
            <a:pPr lvl="1" eaLnBrk="1" hangingPunct="1"/>
            <a:r>
              <a:rPr lang="en-US" i="1" smtClean="0"/>
              <a:t>Micropropagation </a:t>
            </a:r>
            <a:r>
              <a:rPr lang="en-US" smtClean="0"/>
              <a:t>is a biotechnology that takes cells of a desired plant and uses them to generate another plant; this process is also called </a:t>
            </a:r>
            <a:r>
              <a:rPr lang="en-US" i="1" smtClean="0"/>
              <a:t>plant tissue culture</a:t>
            </a:r>
            <a:r>
              <a:rPr lang="en-US" smtClean="0"/>
              <a:t>.</a:t>
            </a:r>
          </a:p>
          <a:p>
            <a:pPr lvl="1" eaLnBrk="1" hangingPunct="1"/>
            <a:endParaRPr lang="en-US" b="1" smtClean="0"/>
          </a:p>
          <a:p>
            <a:pPr lvl="1" eaLnBrk="1" hangingPunct="1"/>
            <a:r>
              <a:rPr lang="en-US" smtClean="0"/>
              <a:t>Micropropagation can be combined with genetic engineering to produce large numbers of a plant that has been engineered to do something considered of value.</a:t>
            </a:r>
            <a:endParaRPr lang="en-US" b="1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Biotechnology and/or </a:t>
            </a:r>
            <a:br>
              <a:rPr lang="en-US" smtClean="0"/>
            </a:br>
            <a:r>
              <a:rPr lang="en-US" smtClean="0"/>
              <a:t>Genetically Engineered Organisms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Micropropagation</a:t>
            </a:r>
          </a:p>
          <a:p>
            <a:pPr lvl="1" eaLnBrk="1" hangingPunct="1"/>
            <a:r>
              <a:rPr lang="en-US" i="1" smtClean="0"/>
              <a:t>Safety of Food and Feed Derived from Genetically Modified Crops</a:t>
            </a:r>
          </a:p>
          <a:p>
            <a:pPr lvl="2" eaLnBrk="1" hangingPunct="1"/>
            <a:r>
              <a:rPr lang="en-US" smtClean="0"/>
              <a:t>The safety of food and feed derived from genetically modified (GM) crops is assessed by internationally accepted procedures for evaluating any associated risks.</a:t>
            </a:r>
          </a:p>
          <a:p>
            <a:pPr lvl="2" eaLnBrk="1" hangingPunct="1"/>
            <a:endParaRPr lang="en-US" i="1" smtClean="0"/>
          </a:p>
          <a:p>
            <a:pPr lvl="2" eaLnBrk="1" hangingPunct="1"/>
            <a:r>
              <a:rPr lang="en-US" smtClean="0"/>
              <a:t>Scientific evidence continues to indicate that the risks associated with GM crops are not any greater than the risk posed by plants produced by traditional breeding methods.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Biotechnology and/or </a:t>
            </a:r>
            <a:br>
              <a:rPr lang="en-US" smtClean="0"/>
            </a:br>
            <a:r>
              <a:rPr lang="en-US" smtClean="0"/>
              <a:t>Genetically Engineered Organisms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Transgenic Animals</a:t>
            </a:r>
          </a:p>
          <a:p>
            <a:pPr lvl="1" eaLnBrk="1" hangingPunct="1"/>
            <a:r>
              <a:rPr lang="en-US" i="1" smtClean="0"/>
              <a:t>Whole Organism Cloning</a:t>
            </a:r>
          </a:p>
          <a:p>
            <a:pPr lvl="2" eaLnBrk="1" hangingPunct="1"/>
            <a:r>
              <a:rPr lang="en-US" smtClean="0"/>
              <a:t>Microinjection of cloned DNA into the pronucleus of a fertilized ovum continues to be a widely used method for producing transgenic animals.</a:t>
            </a:r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smtClean="0"/>
              <a:t>There are many potential practical applications for the use of transgenic livestock, including </a:t>
            </a:r>
          </a:p>
          <a:p>
            <a:pPr lvl="3" eaLnBrk="1" hangingPunct="1"/>
            <a:endParaRPr lang="en-US" smtClean="0"/>
          </a:p>
          <a:p>
            <a:pPr lvl="3" eaLnBrk="1" hangingPunct="1"/>
            <a:r>
              <a:rPr lang="en-US" smtClean="0"/>
              <a:t>enhanced growth rates, improved carcasses, resistance to disease, enhanced feed efficiency, improved milk production, enhanced reproductive efficiency, and “</a:t>
            </a:r>
            <a:r>
              <a:rPr lang="en-US" b="1" smtClean="0"/>
              <a:t>gene pharming</a:t>
            </a:r>
            <a:r>
              <a:rPr lang="en-US" smtClean="0"/>
              <a:t>” for human medicine.</a:t>
            </a:r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  <a:p>
            <a:pPr lvl="2" eaLnBrk="1" hangingPunct="1"/>
            <a:endParaRPr lang="en-US" b="1" i="1" smtClean="0"/>
          </a:p>
          <a:p>
            <a:pPr lvl="2" eaLnBrk="1" hangingPunct="1"/>
            <a:endParaRPr lang="en-US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Biotechnology and/or</a:t>
            </a:r>
            <a:br>
              <a:rPr lang="en-US" smtClean="0"/>
            </a:br>
            <a:r>
              <a:rPr lang="en-US" smtClean="0"/>
              <a:t>Genetically Engineered Organisms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525"/>
            <a:ext cx="4114800" cy="4949825"/>
          </a:xfrm>
        </p:spPr>
        <p:txBody>
          <a:bodyPr/>
          <a:lstStyle/>
          <a:p>
            <a:pPr eaLnBrk="1" hangingPunct="1"/>
            <a:r>
              <a:rPr lang="en-US" b="1" smtClean="0"/>
              <a:t>Transgenic Animals</a:t>
            </a:r>
          </a:p>
          <a:p>
            <a:pPr lvl="1" eaLnBrk="1" hangingPunct="1"/>
            <a:r>
              <a:rPr lang="en-US" smtClean="0"/>
              <a:t>Another technique is cloning by </a:t>
            </a:r>
            <a:r>
              <a:rPr lang="en-US" i="1" smtClean="0"/>
              <a:t>nuclear transfer </a:t>
            </a:r>
            <a:r>
              <a:rPr lang="en-US" smtClean="0"/>
              <a:t>from somatic cells. </a:t>
            </a:r>
          </a:p>
          <a:p>
            <a:pPr lvl="1" eaLnBrk="1" hangingPunct="1"/>
            <a:r>
              <a:rPr lang="en-US" smtClean="0"/>
              <a:t>This involves transplanting the nucleus from a </a:t>
            </a:r>
            <a:r>
              <a:rPr lang="en-US" b="1" smtClean="0"/>
              <a:t>somatic cell </a:t>
            </a:r>
            <a:r>
              <a:rPr lang="en-US" smtClean="0"/>
              <a:t>of the animal into an egg with the nucleus removed.</a:t>
            </a:r>
            <a:endParaRPr lang="en-US" b="1" smtClean="0"/>
          </a:p>
        </p:txBody>
      </p:sp>
      <p:pic>
        <p:nvPicPr>
          <p:cNvPr id="35843" name="Picture 2" descr="ftp://chet047:p1FQVJ@chetftp.pearsoned.com/Damron/Damron%20-%20JPEGs/JPG/M10/IMAGES-FINAL_M10/Fig_10-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4900" y="1301750"/>
            <a:ext cx="3657600" cy="4176713"/>
          </a:xfrm>
          <a:prstGeom prst="rect">
            <a:avLst/>
          </a:prstGeom>
          <a:noFill/>
          <a:ln w="25400">
            <a:solidFill>
              <a:srgbClr val="89A4A7"/>
            </a:solidFill>
            <a:miter lim="800000"/>
            <a:headEnd/>
            <a:tailEnd/>
          </a:ln>
        </p:spPr>
      </p:pic>
      <p:sp>
        <p:nvSpPr>
          <p:cNvPr id="35844" name="Content Placeholder 2"/>
          <p:cNvSpPr txBox="1">
            <a:spLocks/>
          </p:cNvSpPr>
          <p:nvPr/>
        </p:nvSpPr>
        <p:spPr bwMode="auto">
          <a:xfrm>
            <a:off x="4572000" y="5472113"/>
            <a:ext cx="4343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/>
              <a:t>Figure 10–6 </a:t>
            </a:r>
            <a:r>
              <a:rPr lang="en-US" i="1"/>
              <a:t>Dolly, the first cloned sheep produced through nuclear transfer . </a:t>
            </a:r>
            <a:r>
              <a:rPr lang="en-US" sz="1200"/>
              <a:t>(Photo courtesy of, The Roslin Institute,The University of Edinburgh.)</a:t>
            </a:r>
            <a:endParaRPr lang="en-US" sz="12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Biotechnology and/or</a:t>
            </a:r>
            <a:br>
              <a:rPr lang="en-US" smtClean="0"/>
            </a:br>
            <a:r>
              <a:rPr lang="en-US" smtClean="0"/>
              <a:t>Genetically Engineered Organisms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301750"/>
            <a:ext cx="6643688" cy="4572000"/>
          </a:xfrm>
          <a:prstGeom prst="rect">
            <a:avLst/>
          </a:prstGeom>
          <a:noFill/>
          <a:ln w="25400">
            <a:solidFill>
              <a:srgbClr val="89A4A7"/>
            </a:solidFill>
            <a:miter lim="800000"/>
            <a:headEnd/>
            <a:tailEnd/>
          </a:ln>
        </p:spPr>
      </p:pic>
      <p:sp>
        <p:nvSpPr>
          <p:cNvPr id="36867" name="Content Placeholder 2"/>
          <p:cNvSpPr txBox="1">
            <a:spLocks/>
          </p:cNvSpPr>
          <p:nvPr/>
        </p:nvSpPr>
        <p:spPr bwMode="auto">
          <a:xfrm>
            <a:off x="1219200" y="5943600"/>
            <a:ext cx="6643688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b="1"/>
              <a:t>Figure 10–7 </a:t>
            </a:r>
            <a:r>
              <a:rPr lang="en-US" i="1"/>
              <a:t>How to clone an animal.</a:t>
            </a:r>
            <a:endParaRPr lang="en-US" sz="1200" i="1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Biotechnology and/or</a:t>
            </a:r>
            <a:br>
              <a:rPr lang="en-US" smtClean="0"/>
            </a:br>
            <a:r>
              <a:rPr lang="en-US" smtClean="0"/>
              <a:t>Genetically Engineered Organisms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Transgenic Animals</a:t>
            </a:r>
          </a:p>
          <a:p>
            <a:pPr lvl="1" eaLnBrk="1" hangingPunct="1"/>
            <a:r>
              <a:rPr lang="en-US" smtClean="0"/>
              <a:t>The potential advantages of cloned animals are many.</a:t>
            </a:r>
          </a:p>
          <a:p>
            <a:pPr lvl="2" eaLnBrk="1" hangingPunct="1"/>
            <a:r>
              <a:rPr lang="en-US" smtClean="0"/>
              <a:t>Cloning should prove useful in propagating transgenic animals.</a:t>
            </a:r>
          </a:p>
          <a:p>
            <a:pPr lvl="2" eaLnBrk="1" hangingPunct="1"/>
            <a:r>
              <a:rPr lang="en-US" smtClean="0"/>
              <a:t>Outstanding animals could be cloned for production purposes.</a:t>
            </a:r>
          </a:p>
          <a:p>
            <a:pPr lvl="2" eaLnBrk="1" hangingPunct="1"/>
            <a:r>
              <a:rPr lang="en-US" smtClean="0"/>
              <a:t>Combining cloning with rDNA technology is considered one of the great potential benefits of cloning.</a:t>
            </a:r>
          </a:p>
          <a:p>
            <a:pPr lvl="1" eaLnBrk="1" hangingPunct="1"/>
            <a:r>
              <a:rPr lang="en-US" smtClean="0"/>
              <a:t>The technique is considered to be extremely inefficient, but research is addressing this.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Livestock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Agricultural Applications</a:t>
            </a:r>
          </a:p>
          <a:p>
            <a:pPr lvl="1" eaLnBrk="1" hangingPunct="1"/>
            <a:r>
              <a:rPr lang="en-US" smtClean="0"/>
              <a:t>The production of transgenic livestock is a rapidly developing field that has the potential  to impart nearly limitless benefits on the efficiency of animal agriculture.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Examples include:</a:t>
            </a:r>
          </a:p>
          <a:p>
            <a:pPr lvl="2" eaLnBrk="1" hangingPunct="1"/>
            <a:r>
              <a:rPr lang="en-US" smtClean="0"/>
              <a:t>modification of milk composition or production of novel milk proteins;</a:t>
            </a:r>
          </a:p>
          <a:p>
            <a:pPr lvl="2" eaLnBrk="1" hangingPunct="1"/>
            <a:r>
              <a:rPr lang="en-US" smtClean="0"/>
              <a:t>understanding control of growth and of carcass composition,</a:t>
            </a:r>
          </a:p>
          <a:p>
            <a:pPr lvl="2" eaLnBrk="1" hangingPunct="1"/>
            <a:r>
              <a:rPr lang="en-US" smtClean="0"/>
              <a:t>or producing environmentally friendly pigs.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Livestock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Disease Resistance</a:t>
            </a:r>
          </a:p>
          <a:p>
            <a:pPr lvl="1" eaLnBrk="1" hangingPunct="1"/>
            <a:r>
              <a:rPr lang="en-US" smtClean="0"/>
              <a:t>Genetic engineering is also being investigated as a tool to increase an animal’s ability to resist disease.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Transgenic dairy cows that are resistant to mastitis, an infectious disease of the mammary gland, are being produced.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Transgenic chickens and turkeys have been developed that resist avian diseases.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Livestock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Biomedical Applications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The production of pharmaceutical proteins in the blood or milk of transgenic animals is referred to as “</a:t>
            </a:r>
            <a:r>
              <a:rPr lang="en-US" b="1" smtClean="0"/>
              <a:t>gene pharming</a:t>
            </a:r>
            <a:r>
              <a:rPr lang="en-US" smtClean="0"/>
              <a:t>.”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Several products secreted in the milk of transgenic goats and sheep have advanced to clinical trials.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Livestock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04200" cy="838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800" b="1" smtClean="0"/>
              <a:t>Figure 10–8 </a:t>
            </a:r>
            <a:r>
              <a:rPr lang="en-US" sz="1800" i="1" smtClean="0"/>
              <a:t>On February 6, 2009, ATryn, an anticoagulant protein derived from the milk of transgenic goats, became the first animal drug to be approved in the United States. </a:t>
            </a:r>
            <a:r>
              <a:rPr lang="en-US" sz="1200" smtClean="0"/>
              <a:t>(Photo courtesy of GTC Biotherapeutics. Used with permission.)</a:t>
            </a:r>
          </a:p>
        </p:txBody>
      </p:sp>
      <p:pic>
        <p:nvPicPr>
          <p:cNvPr id="41987" name="Picture 2" descr="ftp://chet047:p1FQVJ@chetftp.pearsoned.com/Damron/Damron%20-%20JPEGs/JPG/M10/IMAGES-FINAL_M10/Fig_10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2088" y="1143000"/>
            <a:ext cx="6234112" cy="4206875"/>
          </a:xfrm>
          <a:prstGeom prst="rect">
            <a:avLst/>
          </a:prstGeom>
          <a:noFill/>
          <a:ln w="25400">
            <a:solidFill>
              <a:srgbClr val="89A4A7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Biotechnology </a:t>
            </a:r>
            <a:r>
              <a:rPr lang="en-US" smtClean="0"/>
              <a:t>is the development of products by a biological process.</a:t>
            </a:r>
          </a:p>
          <a:p>
            <a:pPr eaLnBrk="1" hangingPunct="1"/>
            <a:r>
              <a:rPr lang="en-US" smtClean="0"/>
              <a:t>A variety of biological processes are used, ranging from traditional fermentation using yeast to modern </a:t>
            </a:r>
            <a:r>
              <a:rPr lang="en-US" b="1" smtClean="0"/>
              <a:t>transgenic </a:t>
            </a:r>
            <a:r>
              <a:rPr lang="en-US" smtClean="0"/>
              <a:t>mammals.</a:t>
            </a:r>
          </a:p>
          <a:p>
            <a:pPr eaLnBrk="1" hangingPunct="1"/>
            <a:r>
              <a:rPr lang="en-US" smtClean="0"/>
              <a:t>The products of biotechnology may be used in disease research, food production, waste management, or a myriad of other areas of need.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Livestock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Biomedical Applications</a:t>
            </a:r>
          </a:p>
          <a:p>
            <a:pPr lvl="1" eaLnBrk="1" hangingPunct="1"/>
            <a:r>
              <a:rPr lang="en-US" i="1" smtClean="0"/>
              <a:t>Animal Engineered as Sources of Transplant Organs</a:t>
            </a:r>
          </a:p>
          <a:p>
            <a:pPr lvl="2" eaLnBrk="1" hangingPunct="1"/>
            <a:r>
              <a:rPr lang="en-US" smtClean="0"/>
              <a:t>Companies are actively pursuing the development of transgenic animals that could donate organs to humans that would not be rejected by the human recipient; this is called </a:t>
            </a:r>
            <a:r>
              <a:rPr lang="en-US" b="1" smtClean="0"/>
              <a:t>xenotransplantation.</a:t>
            </a:r>
            <a:endParaRPr lang="en-US" i="1" smtClean="0"/>
          </a:p>
          <a:p>
            <a:pPr lvl="1" eaLnBrk="1" hangingPunct="1"/>
            <a:endParaRPr lang="en-US" i="1" smtClean="0"/>
          </a:p>
          <a:p>
            <a:pPr lvl="1" eaLnBrk="1" hangingPunct="1"/>
            <a:r>
              <a:rPr lang="en-US" i="1" smtClean="0"/>
              <a:t>Animals Engineered to Help Researcher Study and Treat Human Diseases</a:t>
            </a:r>
          </a:p>
          <a:p>
            <a:pPr lvl="2" eaLnBrk="1" hangingPunct="1"/>
            <a:r>
              <a:rPr lang="en-US" smtClean="0"/>
              <a:t>Several hundred transgenic rodent lines have been developed in order to study a myriad of diseases.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Transgenic Pets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first transgenic pet marketed in the United States, the GloFish®, is a zebra fish (</a:t>
            </a:r>
            <a:r>
              <a:rPr lang="en-US" i="1" smtClean="0"/>
              <a:t>Danio rerio</a:t>
            </a:r>
            <a:r>
              <a:rPr lang="en-US" smtClean="0"/>
              <a:t>) that carries the fluorescent protein gene from a sea anemone.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FDA found no evidence that these transgenic fish posed any greater threat than their non-genetically modified counterparts, either to the environment or to human health.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Transgenic Pets</a:t>
            </a: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1613" y="1295400"/>
            <a:ext cx="6173787" cy="4114800"/>
          </a:xfrm>
          <a:prstGeom prst="rect">
            <a:avLst/>
          </a:prstGeom>
          <a:noFill/>
          <a:ln w="25400">
            <a:solidFill>
              <a:srgbClr val="89A4A7"/>
            </a:solidFill>
            <a:miter lim="800000"/>
            <a:headEnd/>
            <a:tailEnd/>
          </a:ln>
        </p:spPr>
      </p:pic>
      <p:sp>
        <p:nvSpPr>
          <p:cNvPr id="45059" name="Content Placeholder 2"/>
          <p:cNvSpPr txBox="1">
            <a:spLocks/>
          </p:cNvSpPr>
          <p:nvPr/>
        </p:nvSpPr>
        <p:spPr bwMode="auto">
          <a:xfrm>
            <a:off x="457200" y="5410200"/>
            <a:ext cx="8204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/>
              <a:t>Figure 10–9  </a:t>
            </a:r>
            <a:r>
              <a:rPr lang="en-US"/>
              <a:t>The GloFish® fluorescent fish is a zebra fish (</a:t>
            </a:r>
            <a:r>
              <a:rPr lang="en-US" i="1"/>
              <a:t>Danio rerio</a:t>
            </a:r>
            <a:r>
              <a:rPr lang="en-US"/>
              <a:t>) that carries fluorescent protein gene from other marine organisms. 		      </a:t>
            </a:r>
            <a:r>
              <a:rPr lang="en-US" sz="1200"/>
              <a:t>(Photo courtesy of  www.glofish.com. Used with permission.)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Genetic Testing</a:t>
            </a:r>
          </a:p>
          <a:p>
            <a:pPr lvl="1" eaLnBrk="1" hangingPunct="1"/>
            <a:r>
              <a:rPr lang="en-US" smtClean="0"/>
              <a:t>Genetic tests involve direct examination of DNA molecules from blood or other tissues to find genetic disorders.</a:t>
            </a:r>
          </a:p>
          <a:p>
            <a:pPr lvl="1" eaLnBrk="1" hangingPunct="1"/>
            <a:r>
              <a:rPr lang="en-US" smtClean="0"/>
              <a:t>They are used by doctors for several reasons:</a:t>
            </a:r>
          </a:p>
          <a:p>
            <a:pPr lvl="2" eaLnBrk="1" hangingPunct="1"/>
            <a:r>
              <a:rPr lang="en-US" smtClean="0"/>
              <a:t>Prenatal diagnosis screening</a:t>
            </a:r>
          </a:p>
          <a:p>
            <a:pPr lvl="2" eaLnBrk="1" hangingPunct="1"/>
            <a:r>
              <a:rPr lang="en-US" smtClean="0"/>
              <a:t>Carrier screening</a:t>
            </a:r>
          </a:p>
          <a:p>
            <a:pPr lvl="2" eaLnBrk="1" hangingPunct="1"/>
            <a:r>
              <a:rPr lang="en-US" smtClean="0"/>
              <a:t>Sex determination</a:t>
            </a:r>
          </a:p>
          <a:p>
            <a:pPr lvl="2" eaLnBrk="1" hangingPunct="1"/>
            <a:r>
              <a:rPr lang="en-US" smtClean="0"/>
              <a:t>Identity/forensic testing</a:t>
            </a:r>
          </a:p>
          <a:p>
            <a:pPr lvl="2" eaLnBrk="1" hangingPunct="1"/>
            <a:r>
              <a:rPr lang="en-US" smtClean="0"/>
              <a:t>Embryo or newborn screening</a:t>
            </a:r>
          </a:p>
          <a:p>
            <a:pPr lvl="2" eaLnBrk="1" hangingPunct="1"/>
            <a:r>
              <a:rPr lang="en-US" smtClean="0"/>
              <a:t>Presymptomatic testing</a:t>
            </a:r>
          </a:p>
          <a:p>
            <a:pPr lvl="2" eaLnBrk="1" hangingPunct="1"/>
            <a:r>
              <a:rPr lang="en-US" smtClean="0"/>
              <a:t>Diagnosis confirmation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25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Gene Therapy</a:t>
            </a:r>
          </a:p>
          <a:p>
            <a:pPr lvl="1" eaLnBrk="1" hangingPunct="1"/>
            <a:r>
              <a:rPr lang="en-US" smtClean="0"/>
              <a:t>Gene therapy is a technique for correcting defective genes responsible for disease development, by insertion, alteration, or removal of genes within an individual’s cells.</a:t>
            </a:r>
          </a:p>
          <a:p>
            <a:pPr lvl="1" eaLnBrk="1" hangingPunct="1"/>
            <a:endParaRPr lang="en-US" b="1" smtClean="0"/>
          </a:p>
          <a:p>
            <a:pPr lvl="1" eaLnBrk="1" hangingPunct="1"/>
            <a:r>
              <a:rPr lang="en-US" smtClean="0"/>
              <a:t>In most gene therapy studies, a normal gene is inserted into the genome to replace an abnormal, disease-causing gene.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Pharmacogenomics</a:t>
            </a:r>
          </a:p>
          <a:p>
            <a:pPr lvl="1" eaLnBrk="1" hangingPunct="1"/>
            <a:r>
              <a:rPr lang="en-US" b="1" smtClean="0"/>
              <a:t>Pharmacogenomics </a:t>
            </a:r>
            <a:r>
              <a:rPr lang="en-US" smtClean="0"/>
              <a:t>is the study of how an individual’s inherited variation in different genes affects drug response.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Pharmacogenomics hold the promise of personalized medicine, when drugs and drug combinations will be tailor-made for individuals and adapted to an individual’s own genetic makeup.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Microorganisms and </a:t>
            </a:r>
            <a:br>
              <a:rPr lang="en-US" smtClean="0"/>
            </a:br>
            <a:r>
              <a:rPr lang="en-US" smtClean="0"/>
              <a:t>Recombinant DNA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Drug and Vaccine Production</a:t>
            </a:r>
          </a:p>
          <a:p>
            <a:pPr lvl="1" eaLnBrk="1" hangingPunct="1"/>
            <a:r>
              <a:rPr lang="en-US" smtClean="0"/>
              <a:t>Biopharmaceuticals are pharmaceuticals produced using biotechnology; particular recombinant DNA in bacteria.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To date, the number of biopharmaceuticals on the market is just over 200; these include:</a:t>
            </a:r>
          </a:p>
          <a:p>
            <a:pPr lvl="2" eaLnBrk="1" hangingPunct="1"/>
            <a:r>
              <a:rPr lang="en-US" smtClean="0"/>
              <a:t>hormones and growth factors such as insulin,</a:t>
            </a:r>
          </a:p>
          <a:p>
            <a:pPr lvl="2" eaLnBrk="1" hangingPunct="1"/>
            <a:r>
              <a:rPr lang="en-US" smtClean="0"/>
              <a:t>antibodies such as TNF-</a:t>
            </a:r>
            <a:r>
              <a:rPr lang="el-GR" smtClean="0"/>
              <a:t>α </a:t>
            </a:r>
            <a:r>
              <a:rPr lang="en-US" smtClean="0"/>
              <a:t>used to treat arthritis,</a:t>
            </a:r>
          </a:p>
          <a:p>
            <a:pPr lvl="2" eaLnBrk="1" hangingPunct="1"/>
            <a:r>
              <a:rPr lang="en-US" smtClean="0"/>
              <a:t>blood-related proteins,</a:t>
            </a:r>
          </a:p>
          <a:p>
            <a:pPr lvl="2" eaLnBrk="1" hangingPunct="1"/>
            <a:r>
              <a:rPr lang="en-US" smtClean="0"/>
              <a:t>and some vaccines.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Microorganisms and </a:t>
            </a:r>
            <a:br>
              <a:rPr lang="en-US" smtClean="0"/>
            </a:br>
            <a:r>
              <a:rPr lang="en-US" smtClean="0"/>
              <a:t>Recombinant DNA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Drug and Vaccine Production</a:t>
            </a:r>
          </a:p>
          <a:p>
            <a:pPr lvl="1" eaLnBrk="1" hangingPunct="1"/>
            <a:r>
              <a:rPr lang="en-US" smtClean="0"/>
              <a:t>Vaccines for animals have been approved and used, including vaccines for:</a:t>
            </a:r>
          </a:p>
          <a:p>
            <a:pPr lvl="2" eaLnBrk="1" hangingPunct="1"/>
            <a:r>
              <a:rPr lang="en-US" smtClean="0"/>
              <a:t>rabies, baby pig scours, foot rot, sheep measles, and infectious bursal disease.</a:t>
            </a:r>
          </a:p>
          <a:p>
            <a:pPr lvl="2" eaLnBrk="1" hangingPunct="1"/>
            <a:endParaRPr lang="en-US" smtClean="0"/>
          </a:p>
          <a:p>
            <a:pPr lvl="1" eaLnBrk="1" hangingPunct="1"/>
            <a:r>
              <a:rPr lang="en-US" b="1" smtClean="0"/>
              <a:t>Recombinant bovine somatotropin (rBST)</a:t>
            </a:r>
            <a:r>
              <a:rPr lang="en-US" smtClean="0"/>
              <a:t> has been among the most successful products of genetic engineering made available to agriculture.</a:t>
            </a:r>
          </a:p>
          <a:p>
            <a:pPr lvl="2" eaLnBrk="1" hangingPunct="1"/>
            <a:r>
              <a:rPr lang="en-US" smtClean="0"/>
              <a:t>When administered to dairy cows, BST causes greater milk production.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Microorganisms and </a:t>
            </a:r>
            <a:br>
              <a:rPr lang="en-US" smtClean="0"/>
            </a:br>
            <a:r>
              <a:rPr lang="en-US" smtClean="0"/>
              <a:t>Recombinant DNA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Biotechnology and Pest Management</a:t>
            </a:r>
          </a:p>
          <a:p>
            <a:pPr lvl="1" eaLnBrk="1" hangingPunct="1"/>
            <a:r>
              <a:rPr lang="en-US" smtClean="0"/>
              <a:t>Several bacteria have been genetically altered to improve their ability to kill or repel pests.</a:t>
            </a:r>
            <a:endParaRPr lang="en-US" b="1" smtClean="0"/>
          </a:p>
          <a:p>
            <a:pPr eaLnBrk="1" hangingPunct="1"/>
            <a:r>
              <a:rPr lang="en-US" b="1" smtClean="0"/>
              <a:t>Bacteria Engineered for the Food Industry</a:t>
            </a:r>
          </a:p>
          <a:p>
            <a:pPr lvl="1" eaLnBrk="1" hangingPunct="1"/>
            <a:r>
              <a:rPr lang="en-US" smtClean="0"/>
              <a:t>Genetically altered microorganisms are used to facilitate food production, including cheesemaking and reduced timing for baking bread.</a:t>
            </a:r>
          </a:p>
          <a:p>
            <a:pPr lvl="1" eaLnBrk="1" hangingPunct="1"/>
            <a:endParaRPr lang="en-US" b="1" smtClean="0"/>
          </a:p>
          <a:p>
            <a:pPr lvl="1" eaLnBrk="1" hangingPunct="1"/>
            <a:r>
              <a:rPr lang="en-US" smtClean="0"/>
              <a:t>An emerging area of food biotechnology will include </a:t>
            </a:r>
            <a:r>
              <a:rPr lang="en-US" b="1" smtClean="0"/>
              <a:t>nutraceuticals</a:t>
            </a:r>
            <a:r>
              <a:rPr lang="en-US" smtClean="0"/>
              <a:t>, which are products that have both nutrient and pharmaceutical properties.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Societal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Biotechnology and genetic engineering have moral, ethical, and religious issues associated with them that society must reach conclusions about.</a:t>
            </a:r>
          </a:p>
          <a:p>
            <a:pPr eaLnBrk="1" hangingPunct="1"/>
            <a:r>
              <a:rPr lang="en-US" smtClean="0"/>
              <a:t>In the view of many, significant risks are posed by GM foods.</a:t>
            </a:r>
          </a:p>
          <a:p>
            <a:pPr eaLnBrk="1" hangingPunct="1"/>
            <a:r>
              <a:rPr lang="en-US" smtClean="0"/>
              <a:t>Policy debates over these and other related issues are sure to rage for the foreseeable future.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modern era of biotechnology began in 1953, when James Watson and Francis Crick proposed the double-helix structure of DNA.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New biotechnology owes its existence to the understanding of the cell and its components, and especially the genetic code.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and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term </a:t>
            </a:r>
            <a:r>
              <a:rPr lang="en-US" i="1" smtClean="0"/>
              <a:t>agricultural biotechnology </a:t>
            </a:r>
            <a:r>
              <a:rPr lang="en-US" smtClean="0"/>
              <a:t>is a broad term that describes the use of biological processes other than genetic engineering, such as micropropagation, plant and animal health diagnostics, vaccines, and biopesticides.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Safer foods, novel foods, cheaper foods, pharmaceuticals, diagnostics, and treatments all await the promise of biotechnology.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Nuts and Bolts of Genetic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Recombinant DNA technology</a:t>
            </a:r>
            <a:r>
              <a:rPr lang="en-US" smtClean="0"/>
              <a:t> is the combination of DNA molecules from different biological sources.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smtClean="0"/>
              <a:t>Genetic engineering often relies on recombinant DNA technology and gene cloning to modify an organism’s genome.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smtClean="0"/>
              <a:t>Recombinant DNA is the core of biotechnology.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Nuts and Bolts of Genetic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Restriction Enzymes</a:t>
            </a:r>
          </a:p>
          <a:p>
            <a:pPr lvl="1" eaLnBrk="1" hangingPunct="1"/>
            <a:r>
              <a:rPr lang="en-US" smtClean="0"/>
              <a:t>The discovery of two essential components, </a:t>
            </a:r>
            <a:r>
              <a:rPr lang="en-US" b="1" smtClean="0"/>
              <a:t>restriction enzymes </a:t>
            </a:r>
            <a:r>
              <a:rPr lang="en-US" smtClean="0"/>
              <a:t>and plasmid DNA, made gene cloning and DNA recombinant techniques possible.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Restrictions enzymes are DNA-cutting enzymes, and plasmid DNA is a circular form of self-replicating DNA that scientists can manipulate to carry and clone other pieces of DNA.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Nuts and Bolts of Genetic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Restriction Enzymes</a:t>
            </a:r>
          </a:p>
          <a:p>
            <a:pPr lvl="1" eaLnBrk="1" hangingPunct="1"/>
            <a:r>
              <a:rPr lang="en-US" smtClean="0"/>
              <a:t>In order to transfer a gene, or a piece of DNA, it must be excised from the chromosome which is enable by the activity restriction enzymes.</a:t>
            </a:r>
          </a:p>
          <a:p>
            <a:pPr lvl="1" eaLnBrk="1" hangingPunct="1"/>
            <a:endParaRPr lang="en-US" b="1" smtClean="0"/>
          </a:p>
          <a:p>
            <a:pPr lvl="1" eaLnBrk="1" hangingPunct="1"/>
            <a:r>
              <a:rPr lang="en-US" smtClean="0"/>
              <a:t>Restriction enzymes are found primarily in bacteria where they play a defensive role against invading bacteriophage (a virus that attacks bacteria) by cutting the viral DNA into small fragments.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Nuts and Bolts of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525"/>
            <a:ext cx="4114800" cy="4949825"/>
          </a:xfrm>
        </p:spPr>
        <p:txBody>
          <a:bodyPr/>
          <a:lstStyle/>
          <a:p>
            <a:pPr eaLnBrk="1" hangingPunct="1"/>
            <a:r>
              <a:rPr lang="en-US" b="1" smtClean="0"/>
              <a:t>Restriction Enzymes</a:t>
            </a:r>
          </a:p>
          <a:p>
            <a:pPr lvl="1" eaLnBrk="1" hangingPunct="1"/>
            <a:r>
              <a:rPr lang="en-US" smtClean="0"/>
              <a:t>These enzymes cut DNA only at a specific site called a restriction site.</a:t>
            </a:r>
          </a:p>
          <a:p>
            <a:pPr lvl="1" eaLnBrk="1" hangingPunct="1"/>
            <a:endParaRPr lang="en-US" b="1" smtClean="0"/>
          </a:p>
          <a:p>
            <a:pPr lvl="1" eaLnBrk="1" hangingPunct="1"/>
            <a:r>
              <a:rPr lang="en-US" smtClean="0"/>
              <a:t>They may produce blunt ends or sticky ends that are able to recombine with any complementary DNA molecule.</a:t>
            </a:r>
            <a:endParaRPr lang="en-US" b="1" smtClean="0"/>
          </a:p>
        </p:txBody>
      </p:sp>
      <p:pic>
        <p:nvPicPr>
          <p:cNvPr id="20483" name="Picture 2" descr="ftp://chet047:p1FQVJ@chetftp.pearsoned.com/Damron/Damron%20-%20JPEGs/JPG/M10/IMAGES-FINAL_M10/Fig_10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606550"/>
            <a:ext cx="4114800" cy="3727450"/>
          </a:xfrm>
          <a:prstGeom prst="rect">
            <a:avLst/>
          </a:prstGeom>
          <a:noFill/>
          <a:ln w="25400">
            <a:solidFill>
              <a:srgbClr val="89A4A7"/>
            </a:solidFill>
            <a:miter lim="800000"/>
            <a:headEnd/>
            <a:tailEnd/>
          </a:ln>
        </p:spPr>
      </p:pic>
      <p:sp>
        <p:nvSpPr>
          <p:cNvPr id="20484" name="TextBox 14"/>
          <p:cNvSpPr txBox="1">
            <a:spLocks noChangeArrowheads="1"/>
          </p:cNvSpPr>
          <p:nvPr/>
        </p:nvSpPr>
        <p:spPr bwMode="auto">
          <a:xfrm>
            <a:off x="4648200" y="5359400"/>
            <a:ext cx="4114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/>
              <a:t>Figure 10-2 </a:t>
            </a:r>
            <a:r>
              <a:rPr lang="en-US" i="1"/>
              <a:t>Selected restriction enzymes and their specific recognition</a:t>
            </a:r>
          </a:p>
          <a:p>
            <a:pPr eaLnBrk="0" hangingPunct="0"/>
            <a:r>
              <a:rPr lang="en-US" i="1"/>
              <a:t>sites.</a:t>
            </a:r>
            <a:endParaRPr lang="en-US" sz="1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Nuts and Bolts of Genetic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Gene Cloning</a:t>
            </a:r>
          </a:p>
          <a:p>
            <a:pPr lvl="1" eaLnBrk="1" hangingPunct="1"/>
            <a:r>
              <a:rPr lang="en-US" b="1" smtClean="0"/>
              <a:t>Cloning </a:t>
            </a:r>
            <a:r>
              <a:rPr lang="en-US" smtClean="0"/>
              <a:t>in biotechnology refers to the process of creating copies of </a:t>
            </a:r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smtClean="0"/>
              <a:t>DNA fragments (molecular cloning), </a:t>
            </a:r>
          </a:p>
          <a:p>
            <a:pPr lvl="2" eaLnBrk="1" hangingPunct="1"/>
            <a:r>
              <a:rPr lang="en-US" smtClean="0"/>
              <a:t>cells (cell cloning), </a:t>
            </a:r>
          </a:p>
          <a:p>
            <a:pPr lvl="2" eaLnBrk="1" hangingPunct="1"/>
            <a:r>
              <a:rPr lang="en-US" smtClean="0"/>
              <a:t>or whole organisms.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Cloning is frequently used to amplify DNA fragments containing whole genes, and it has practical application ranging from genetic fingerprinting to large scale protein production.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ENERIC-01-blu">
  <a:themeElements>
    <a:clrScheme name="GENERIC-01-bl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IC-01-bl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IC-01-bl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-01-bl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-01-bl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-01-bl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-01-bl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-01-bl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-01-bl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-01-bl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-01-bl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-01-bl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-01-bl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-01-bl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2094</Words>
  <Application>Microsoft Office PowerPoint</Application>
  <PresentationFormat>On-screen Show (4:3)</PresentationFormat>
  <Paragraphs>250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ＭＳ Ｐゴシック</vt:lpstr>
      <vt:lpstr>GENERIC-01-blu</vt:lpstr>
      <vt:lpstr>GENERIC-01-blu</vt:lpstr>
      <vt:lpstr>Biotechnology and Genetic Engineering</vt:lpstr>
      <vt:lpstr>Learning Objectives</vt:lpstr>
      <vt:lpstr>Introduction</vt:lpstr>
      <vt:lpstr>Introduction</vt:lpstr>
      <vt:lpstr>Nuts and Bolts of Genetic Engineering</vt:lpstr>
      <vt:lpstr>Nuts and Bolts of Genetic Engineering</vt:lpstr>
      <vt:lpstr>Nuts and Bolts of Genetic Engineering</vt:lpstr>
      <vt:lpstr>Nuts and Bolts of Engineering</vt:lpstr>
      <vt:lpstr>Nuts and Bolts of Genetic Engineering</vt:lpstr>
      <vt:lpstr>Nuts and Bolts of Genetic Engineering</vt:lpstr>
      <vt:lpstr>Nuts and Bolts of Genetic Engineering</vt:lpstr>
      <vt:lpstr>Nuts and Bolts of Genetic Engineering</vt:lpstr>
      <vt:lpstr>Nuts and Bolts of Genetic Engineering</vt:lpstr>
      <vt:lpstr>Nuts and Bolts of Genetic Engineering</vt:lpstr>
      <vt:lpstr>Nuts and Bolts of Genetic Engineering</vt:lpstr>
      <vt:lpstr>Nuts and Bolts of Genetic Engineering</vt:lpstr>
      <vt:lpstr>Biotechnology and/or  Genetically Engineered Organisms</vt:lpstr>
      <vt:lpstr>Biotechnology and/or  Genetically Engineered Organisms</vt:lpstr>
      <vt:lpstr>Biotechnology and/or  Genetically Engineered Organisms</vt:lpstr>
      <vt:lpstr>Biotechnology and/or  Genetically Engineered Organisms</vt:lpstr>
      <vt:lpstr>Biotechnology and/or  Genetically Engineered Organisms</vt:lpstr>
      <vt:lpstr>Biotechnology and/or  Genetically Engineered Organisms</vt:lpstr>
      <vt:lpstr>Biotechnology and/or Genetically Engineered Organisms</vt:lpstr>
      <vt:lpstr>Biotechnology and/or Genetically Engineered Organisms</vt:lpstr>
      <vt:lpstr>Biotechnology and/or Genetically Engineered Organisms</vt:lpstr>
      <vt:lpstr>Livestock</vt:lpstr>
      <vt:lpstr>Livestock</vt:lpstr>
      <vt:lpstr>Livestock</vt:lpstr>
      <vt:lpstr>Livestock</vt:lpstr>
      <vt:lpstr>Livestock</vt:lpstr>
      <vt:lpstr>Transgenic Pets</vt:lpstr>
      <vt:lpstr>Transgenic Pets</vt:lpstr>
      <vt:lpstr>Medicine</vt:lpstr>
      <vt:lpstr>Medicine</vt:lpstr>
      <vt:lpstr>Medicine</vt:lpstr>
      <vt:lpstr>Microorganisms and  Recombinant DNA Technology</vt:lpstr>
      <vt:lpstr>Microorganisms and  Recombinant DNA Technology</vt:lpstr>
      <vt:lpstr>Microorganisms and  Recombinant DNA Technology</vt:lpstr>
      <vt:lpstr>Societal Concerns</vt:lpstr>
      <vt:lpstr>Summary and Conclusion</vt:lpstr>
    </vt:vector>
  </TitlesOfParts>
  <Company>Austin Peay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Biotechnology and Genetic Engineering</dc:title>
  <dc:creator>APSU</dc:creator>
  <cp:lastModifiedBy>Lara Dimmick</cp:lastModifiedBy>
  <cp:revision>37</cp:revision>
  <dcterms:created xsi:type="dcterms:W3CDTF">2012-06-10T15:22:06Z</dcterms:created>
  <dcterms:modified xsi:type="dcterms:W3CDTF">2012-07-09T13:18:15Z</dcterms:modified>
</cp:coreProperties>
</file>