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3" r:id="rId6"/>
    <p:sldId id="262" r:id="rId7"/>
    <p:sldId id="264" r:id="rId8"/>
    <p:sldId id="265" r:id="rId9"/>
    <p:sldId id="266" r:id="rId10"/>
    <p:sldId id="267" r:id="rId11"/>
    <p:sldId id="272"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A4A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42"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rgb-blu"/>
          <p:cNvPicPr>
            <a:picLocks noChangeAspect="1" noChangeArrowheads="1"/>
          </p:cNvPicPr>
          <p:nvPr/>
        </p:nvPicPr>
        <p:blipFill>
          <a:blip r:embed="rId2"/>
          <a:srcRect/>
          <a:stretch>
            <a:fillRect/>
          </a:stretch>
        </p:blipFill>
        <p:spPr bwMode="auto">
          <a:xfrm>
            <a:off x="0" y="6291263"/>
            <a:ext cx="9144000" cy="5667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wrap="square" tIns="45720" bIns="45720"/>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54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54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79525"/>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80AA"/>
            </a:gs>
          </a:gsLst>
          <a:lin ang="5400000" scaled="1"/>
        </a:gradFill>
        <a:effectLst/>
      </p:bgPr>
    </p:bg>
    <p:spTree>
      <p:nvGrpSpPr>
        <p:cNvPr id="1" name=""/>
        <p:cNvGrpSpPr/>
        <p:nvPr/>
      </p:nvGrpSpPr>
      <p:grpSpPr>
        <a:xfrm>
          <a:off x="0" y="0"/>
          <a:ext cx="0" cy="0"/>
          <a:chOff x="0" y="0"/>
          <a:chExt cx="0" cy="0"/>
        </a:xfrm>
      </p:grpSpPr>
      <p:pic>
        <p:nvPicPr>
          <p:cNvPr id="1026" name="Picture 13" descr="rgb-blu2"/>
          <p:cNvPicPr>
            <a:picLocks noChangeAspect="1" noChangeArrowheads="1"/>
          </p:cNvPicPr>
          <p:nvPr/>
        </p:nvPicPr>
        <p:blipFill>
          <a:blip r:embed="rId13"/>
          <a:srcRect/>
          <a:stretch>
            <a:fillRect/>
          </a:stretch>
        </p:blipFill>
        <p:spPr bwMode="auto">
          <a:xfrm>
            <a:off x="0" y="6297613"/>
            <a:ext cx="9144000" cy="5667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714375"/>
          </a:xfrm>
          <a:prstGeom prst="rect">
            <a:avLst/>
          </a:prstGeom>
          <a:noFill/>
          <a:ln w="9525">
            <a:noFill/>
            <a:miter lim="800000"/>
            <a:headEnd/>
            <a:tailEnd/>
          </a:ln>
        </p:spPr>
        <p:txBody>
          <a:bodyPr vert="horz" wrap="none" lIns="91440" tIns="91440" rIns="91440" bIns="9144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279525"/>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4" name="Text Box 10"/>
          <p:cNvSpPr txBox="1">
            <a:spLocks noChangeArrowheads="1"/>
          </p:cNvSpPr>
          <p:nvPr/>
        </p:nvSpPr>
        <p:spPr bwMode="auto">
          <a:xfrm>
            <a:off x="152400" y="6350000"/>
            <a:ext cx="4114800" cy="487363"/>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defRPr/>
            </a:pPr>
            <a:r>
              <a:rPr lang="en-US" sz="1400" dirty="0">
                <a:solidFill>
                  <a:srgbClr val="FFFFFF"/>
                </a:solidFill>
                <a:latin typeface="+mn-lt"/>
              </a:rPr>
              <a:t>Introduction to Animal Science, 5e</a:t>
            </a:r>
          </a:p>
          <a:p>
            <a:pPr eaLnBrk="0" hangingPunct="0">
              <a:defRPr/>
            </a:pPr>
            <a:r>
              <a:rPr lang="en-US" sz="1200" i="1" dirty="0">
                <a:solidFill>
                  <a:srgbClr val="FFFFFF"/>
                </a:solidFill>
                <a:latin typeface="+mn-lt"/>
              </a:rPr>
              <a:t>W. Stephen Damron</a:t>
            </a:r>
            <a:endParaRPr lang="en-US" sz="1200" i="1" dirty="0">
              <a:solidFill>
                <a:srgbClr val="FFFFFF"/>
              </a:solidFill>
              <a:latin typeface="+mn-lt"/>
              <a:ea typeface="ＭＳ Ｐゴシック" pitchFamily="34" charset="-128"/>
            </a:endParaRPr>
          </a:p>
        </p:txBody>
      </p:sp>
      <p:sp>
        <p:nvSpPr>
          <p:cNvPr id="1035" name="Text Box 11"/>
          <p:cNvSpPr txBox="1">
            <a:spLocks noChangeArrowheads="1"/>
          </p:cNvSpPr>
          <p:nvPr/>
        </p:nvSpPr>
        <p:spPr bwMode="auto">
          <a:xfrm>
            <a:off x="4619625" y="6353175"/>
            <a:ext cx="4448175"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r" eaLnBrk="0" hangingPunct="0">
              <a:defRPr/>
            </a:pPr>
            <a:r>
              <a:rPr lang="en-US" sz="1200" dirty="0">
                <a:solidFill>
                  <a:srgbClr val="FFFFFF"/>
                </a:solidFill>
                <a:latin typeface="+mn-lt"/>
                <a:ea typeface="ＭＳ Ｐゴシック" pitchFamily="34" charset="-128"/>
              </a:rPr>
              <a:t>© 2013 by Pearson Higher Education, Inc</a:t>
            </a:r>
            <a:br>
              <a:rPr lang="en-US" sz="1200" dirty="0">
                <a:solidFill>
                  <a:srgbClr val="FFFFFF"/>
                </a:solidFill>
                <a:latin typeface="+mn-lt"/>
                <a:ea typeface="ＭＳ Ｐゴシック" pitchFamily="34" charset="-128"/>
              </a:rPr>
            </a:br>
            <a:r>
              <a:rPr lang="en-US" sz="1200" dirty="0">
                <a:solidFill>
                  <a:srgbClr val="FFFFFF"/>
                </a:solidFill>
                <a:latin typeface="+mn-lt"/>
                <a:ea typeface="ＭＳ Ｐゴシック" pitchFamily="34" charset="-128"/>
              </a:rPr>
              <a:t>Upper Saddle River, New Jersey 07458 • All Rights Reserved</a:t>
            </a: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iming>
    <p:tnLst>
      <p:par>
        <p:cTn id="1" dur="indefinite" restart="never" nodeType="tmRoot"/>
      </p:par>
    </p:tnLst>
  </p:timing>
  <p:txStyles>
    <p:titleStyle>
      <a:lvl1pPr algn="ctr" rtl="0" eaLnBrk="0" fontAlgn="base" hangingPunct="0">
        <a:spcBef>
          <a:spcPct val="0"/>
        </a:spcBef>
        <a:spcAft>
          <a:spcPct val="0"/>
        </a:spcAft>
        <a:defRPr sz="3500" b="1">
          <a:solidFill>
            <a:schemeClr val="tx2"/>
          </a:solidFill>
          <a:latin typeface="+mj-lt"/>
          <a:ea typeface="+mj-ea"/>
          <a:cs typeface="+mj-cs"/>
        </a:defRPr>
      </a:lvl1pPr>
      <a:lvl2pPr algn="ctr" rtl="0" eaLnBrk="0" fontAlgn="base" hangingPunct="0">
        <a:spcBef>
          <a:spcPct val="0"/>
        </a:spcBef>
        <a:spcAft>
          <a:spcPct val="0"/>
        </a:spcAft>
        <a:defRPr sz="3500" b="1">
          <a:solidFill>
            <a:schemeClr val="tx2"/>
          </a:solidFill>
          <a:latin typeface="Arial" charset="0"/>
        </a:defRPr>
      </a:lvl2pPr>
      <a:lvl3pPr algn="ctr" rtl="0" eaLnBrk="0" fontAlgn="base" hangingPunct="0">
        <a:spcBef>
          <a:spcPct val="0"/>
        </a:spcBef>
        <a:spcAft>
          <a:spcPct val="0"/>
        </a:spcAft>
        <a:defRPr sz="3500" b="1">
          <a:solidFill>
            <a:schemeClr val="tx2"/>
          </a:solidFill>
          <a:latin typeface="Arial" charset="0"/>
        </a:defRPr>
      </a:lvl3pPr>
      <a:lvl4pPr algn="ctr" rtl="0" eaLnBrk="0" fontAlgn="base" hangingPunct="0">
        <a:spcBef>
          <a:spcPct val="0"/>
        </a:spcBef>
        <a:spcAft>
          <a:spcPct val="0"/>
        </a:spcAft>
        <a:defRPr sz="3500" b="1">
          <a:solidFill>
            <a:schemeClr val="tx2"/>
          </a:solidFill>
          <a:latin typeface="Arial" charset="0"/>
        </a:defRPr>
      </a:lvl4pPr>
      <a:lvl5pPr algn="ctr" rtl="0" eaLnBrk="0" fontAlgn="base" hangingPunct="0">
        <a:spcBef>
          <a:spcPct val="0"/>
        </a:spcBef>
        <a:spcAft>
          <a:spcPct val="0"/>
        </a:spcAft>
        <a:defRPr sz="3500" b="1">
          <a:solidFill>
            <a:schemeClr val="tx2"/>
          </a:solidFill>
          <a:latin typeface="Arial" charset="0"/>
        </a:defRPr>
      </a:lvl5pPr>
      <a:lvl6pPr marL="457200" algn="ctr" rtl="0" fontAlgn="base">
        <a:spcBef>
          <a:spcPct val="0"/>
        </a:spcBef>
        <a:spcAft>
          <a:spcPct val="0"/>
        </a:spcAft>
        <a:defRPr sz="3500" b="1">
          <a:solidFill>
            <a:schemeClr val="tx2"/>
          </a:solidFill>
          <a:latin typeface="Arial" charset="0"/>
        </a:defRPr>
      </a:lvl6pPr>
      <a:lvl7pPr marL="914400" algn="ctr" rtl="0" fontAlgn="base">
        <a:spcBef>
          <a:spcPct val="0"/>
        </a:spcBef>
        <a:spcAft>
          <a:spcPct val="0"/>
        </a:spcAft>
        <a:defRPr sz="3500" b="1">
          <a:solidFill>
            <a:schemeClr val="tx2"/>
          </a:solidFill>
          <a:latin typeface="Arial" charset="0"/>
        </a:defRPr>
      </a:lvl7pPr>
      <a:lvl8pPr marL="1371600" algn="ctr" rtl="0" fontAlgn="base">
        <a:spcBef>
          <a:spcPct val="0"/>
        </a:spcBef>
        <a:spcAft>
          <a:spcPct val="0"/>
        </a:spcAft>
        <a:defRPr sz="3500" b="1">
          <a:solidFill>
            <a:schemeClr val="tx2"/>
          </a:solidFill>
          <a:latin typeface="Arial" charset="0"/>
        </a:defRPr>
      </a:lvl8pPr>
      <a:lvl9pPr marL="1828800" algn="ctr"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spcBef>
          <a:spcPct val="5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10000"/>
        </a:spcBef>
        <a:spcAft>
          <a:spcPct val="0"/>
        </a:spcAft>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0975" y="3008313"/>
            <a:ext cx="8782050" cy="966787"/>
          </a:xfrm>
        </p:spPr>
        <p:txBody>
          <a:bodyPr/>
          <a:lstStyle/>
          <a:p>
            <a:pPr eaLnBrk="1" hangingPunct="1">
              <a:defRPr/>
            </a:pPr>
            <a:r>
              <a:rPr lang="en-US" sz="2800" dirty="0" smtClean="0">
                <a:effectLst>
                  <a:outerShdw blurRad="38100" dist="38100" dir="2700000" algn="tl">
                    <a:srgbClr val="C0C0C0"/>
                  </a:outerShdw>
                </a:effectLst>
              </a:rPr>
              <a:t>Careers and Career Preparation </a:t>
            </a:r>
            <a:br>
              <a:rPr lang="en-US" sz="2800" dirty="0" smtClean="0">
                <a:effectLst>
                  <a:outerShdw blurRad="38100" dist="38100" dir="2700000" algn="tl">
                    <a:srgbClr val="C0C0C0"/>
                  </a:outerShdw>
                </a:effectLst>
              </a:rPr>
            </a:br>
            <a:r>
              <a:rPr lang="en-US" sz="2800" dirty="0" smtClean="0">
                <a:effectLst>
                  <a:outerShdw blurRad="38100" dist="38100" dir="2700000" algn="tl">
                    <a:srgbClr val="C0C0C0"/>
                  </a:outerShdw>
                </a:effectLst>
              </a:rPr>
              <a:t>in the Animal Sciences</a:t>
            </a:r>
            <a:endParaRPr lang="en-US" sz="2800" dirty="0">
              <a:effectLst>
                <a:outerShdw blurRad="38100" dist="38100" dir="2700000" algn="tl">
                  <a:srgbClr val="C0C0C0"/>
                </a:outerShdw>
              </a:effectLst>
            </a:endParaRPr>
          </a:p>
        </p:txBody>
      </p:sp>
      <p:sp>
        <p:nvSpPr>
          <p:cNvPr id="4099" name="Rectangle 3"/>
          <p:cNvSpPr>
            <a:spLocks noGrp="1" noChangeArrowheads="1"/>
          </p:cNvSpPr>
          <p:nvPr>
            <p:ph type="subTitle" idx="1"/>
          </p:nvPr>
        </p:nvSpPr>
        <p:spPr>
          <a:xfrm>
            <a:off x="180975" y="3857625"/>
            <a:ext cx="8782050" cy="561975"/>
          </a:xfrm>
        </p:spPr>
        <p:txBody>
          <a:bodyPr/>
          <a:lstStyle/>
          <a:p>
            <a:pPr eaLnBrk="1" hangingPunct="1"/>
            <a:r>
              <a:rPr lang="en-US" sz="2500" smtClean="0"/>
              <a:t>Chapter 26</a:t>
            </a:r>
          </a:p>
        </p:txBody>
      </p:sp>
      <p:sp>
        <p:nvSpPr>
          <p:cNvPr id="4100" name="Rectangle 4"/>
          <p:cNvSpPr>
            <a:spLocks noChangeArrowheads="1"/>
          </p:cNvSpPr>
          <p:nvPr/>
        </p:nvSpPr>
        <p:spPr bwMode="auto">
          <a:xfrm>
            <a:off x="228600" y="2028825"/>
            <a:ext cx="8689975" cy="561975"/>
          </a:xfrm>
          <a:prstGeom prst="rect">
            <a:avLst/>
          </a:prstGeom>
          <a:noFill/>
          <a:ln w="9525">
            <a:noFill/>
            <a:miter lim="800000"/>
            <a:headEnd/>
            <a:tailEnd/>
          </a:ln>
        </p:spPr>
        <p:txBody>
          <a:bodyPr/>
          <a:lstStyle/>
          <a:p>
            <a:pPr algn="ctr">
              <a:spcBef>
                <a:spcPct val="50000"/>
              </a:spcBef>
            </a:pPr>
            <a:r>
              <a:rPr lang="en-US" sz="2500">
                <a:solidFill>
                  <a:srgbClr val="000000"/>
                </a:solidFill>
              </a:rPr>
              <a:t>W. Stephen Damron</a:t>
            </a:r>
          </a:p>
        </p:txBody>
      </p:sp>
      <p:sp>
        <p:nvSpPr>
          <p:cNvPr id="4103" name="Rectangle 7"/>
          <p:cNvSpPr>
            <a:spLocks noChangeArrowheads="1"/>
          </p:cNvSpPr>
          <p:nvPr/>
        </p:nvSpPr>
        <p:spPr bwMode="auto">
          <a:xfrm>
            <a:off x="180975" y="1019175"/>
            <a:ext cx="8753475" cy="966788"/>
          </a:xfrm>
          <a:prstGeom prst="rect">
            <a:avLst/>
          </a:prstGeom>
          <a:noFill/>
          <a:ln>
            <a:noFill/>
          </a:ln>
          <a:effectLst/>
          <a:extLst>
            <a:ext uri="{909E8E84-426E-40DD-AFC4-6F175D3DCCD1}"/>
            <a:ext uri="{91240B29-F687-4F45-9708-019B960494DF}"/>
            <a:ext uri="{AF507438-7753-43E0-B8FC-AC1667EBCBE1}"/>
          </a:extLst>
        </p:spPr>
        <p:txBody>
          <a:bodyPr anchor="ctr"/>
          <a:lstStyle/>
          <a:p>
            <a:pPr algn="ctr">
              <a:defRPr/>
            </a:pPr>
            <a:r>
              <a:rPr lang="en-US" sz="3500" b="1" dirty="0">
                <a:solidFill>
                  <a:srgbClr val="000000"/>
                </a:solidFill>
                <a:effectLst>
                  <a:outerShdw blurRad="38100" dist="38100" dir="2700000" algn="tl">
                    <a:srgbClr val="C0C0C0"/>
                  </a:outerShdw>
                </a:effectLst>
                <a:latin typeface="+mn-lt"/>
              </a:rPr>
              <a:t>Introduction to Animal Science:</a:t>
            </a:r>
          </a:p>
          <a:p>
            <a:pPr algn="ctr">
              <a:defRPr/>
            </a:pPr>
            <a:r>
              <a:rPr lang="en-US" sz="2400" b="1" dirty="0">
                <a:solidFill>
                  <a:srgbClr val="000000"/>
                </a:solidFill>
                <a:effectLst>
                  <a:outerShdw blurRad="38100" dist="38100" dir="2700000" algn="tl">
                    <a:srgbClr val="C0C0C0"/>
                  </a:outerShdw>
                </a:effectLst>
                <a:latin typeface="+mn-lt"/>
              </a:rPr>
              <a:t>Global, Biological, Social, and Industry Perspectives</a:t>
            </a:r>
            <a:endParaRPr lang="en-US" sz="2000" b="1" dirty="0">
              <a:solidFill>
                <a:srgbClr val="000000"/>
              </a:solidFill>
              <a:effectLst>
                <a:outerShdw blurRad="38100" dist="38100" dir="2700000" algn="tl">
                  <a:srgbClr val="C0C0C0"/>
                </a:outerShdw>
              </a:effectLst>
              <a:latin typeface="+mn-lt"/>
            </a:endParaRPr>
          </a:p>
        </p:txBody>
      </p:sp>
      <p:pic>
        <p:nvPicPr>
          <p:cNvPr id="13317" name="Picture 2"/>
          <p:cNvPicPr>
            <a:picLocks noChangeAspect="1" noChangeArrowheads="1"/>
          </p:cNvPicPr>
          <p:nvPr/>
        </p:nvPicPr>
        <p:blipFill>
          <a:blip r:embed="rId2"/>
          <a:srcRect/>
          <a:stretch>
            <a:fillRect/>
          </a:stretch>
        </p:blipFill>
        <p:spPr bwMode="auto">
          <a:xfrm>
            <a:off x="7696200" y="28575"/>
            <a:ext cx="1362075"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Effect transition="in" filter="wipe(left)">
                                      <p:cBhvr>
                                        <p:cTn id="7" dur="1000"/>
                                        <p:tgtEl>
                                          <p:spTgt spid="410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103">
                                            <p:txEl>
                                              <p:pRg st="1" end="1"/>
                                            </p:txEl>
                                          </p:spTgt>
                                        </p:tgtEl>
                                        <p:attrNameLst>
                                          <p:attrName>style.visibility</p:attrName>
                                        </p:attrNameLst>
                                      </p:cBhvr>
                                      <p:to>
                                        <p:strVal val="visible"/>
                                      </p:to>
                                    </p:set>
                                    <p:animEffect transition="in" filter="wipe(left)">
                                      <p:cBhvr>
                                        <p:cTn id="11" dur="1000"/>
                                        <p:tgtEl>
                                          <p:spTgt spid="4103">
                                            <p:txEl>
                                              <p:pRg st="1" end="1"/>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300"/>
                                  </p:stCondLst>
                                  <p:childTnLst>
                                    <p:set>
                                      <p:cBhvr>
                                        <p:cTn id="14" dur="1" fill="hold">
                                          <p:stCondLst>
                                            <p:cond delay="0"/>
                                          </p:stCondLst>
                                        </p:cTn>
                                        <p:tgtEl>
                                          <p:spTgt spid="4100"/>
                                        </p:tgtEl>
                                        <p:attrNameLst>
                                          <p:attrName>style.visibility</p:attrName>
                                        </p:attrNameLst>
                                      </p:cBhvr>
                                      <p:to>
                                        <p:strVal val="visible"/>
                                      </p:to>
                                    </p:set>
                                    <p:animEffect transition="in" filter="wipe(left)">
                                      <p:cBhvr>
                                        <p:cTn id="15" dur="1000"/>
                                        <p:tgtEl>
                                          <p:spTgt spid="4100"/>
                                        </p:tgtEl>
                                      </p:cBhvr>
                                    </p:animEffect>
                                  </p:childTnLst>
                                </p:cTn>
                              </p:par>
                            </p:childTnLst>
                          </p:cTn>
                        </p:par>
                        <p:par>
                          <p:cTn id="16" fill="hold" nodeType="afterGroup">
                            <p:stCondLst>
                              <p:cond delay="3300"/>
                            </p:stCondLst>
                            <p:childTnLst>
                              <p:par>
                                <p:cTn id="17" presetID="22" presetClass="entr" presetSubtype="8" fill="hold" grpId="0" nodeType="afterEffect">
                                  <p:stCondLst>
                                    <p:cond delay="300"/>
                                  </p:stCondLst>
                                  <p:childTnLst>
                                    <p:set>
                                      <p:cBhvr>
                                        <p:cTn id="18" dur="1" fill="hold">
                                          <p:stCondLst>
                                            <p:cond delay="0"/>
                                          </p:stCondLst>
                                        </p:cTn>
                                        <p:tgtEl>
                                          <p:spTgt spid="4098"/>
                                        </p:tgtEl>
                                        <p:attrNameLst>
                                          <p:attrName>style.visibility</p:attrName>
                                        </p:attrNameLst>
                                      </p:cBhvr>
                                      <p:to>
                                        <p:strVal val="visible"/>
                                      </p:to>
                                    </p:set>
                                    <p:animEffect transition="in" filter="wipe(left)">
                                      <p:cBhvr>
                                        <p:cTn id="19" dur="1000"/>
                                        <p:tgtEl>
                                          <p:spTgt spid="4098"/>
                                        </p:tgtEl>
                                      </p:cBhvr>
                                    </p:animEffect>
                                  </p:childTnLst>
                                </p:cTn>
                              </p:par>
                            </p:childTnLst>
                          </p:cTn>
                        </p:par>
                        <p:par>
                          <p:cTn id="20" fill="hold" nodeType="afterGroup">
                            <p:stCondLst>
                              <p:cond delay="4600"/>
                            </p:stCondLst>
                            <p:childTnLst>
                              <p:par>
                                <p:cTn id="21" presetID="22" presetClass="entr" presetSubtype="8" fill="hold" grpId="0" nodeType="afterEffect">
                                  <p:stCondLst>
                                    <p:cond delay="300"/>
                                  </p:stCondLst>
                                  <p:childTnLst>
                                    <p:set>
                                      <p:cBhvr>
                                        <p:cTn id="22" dur="1" fill="hold">
                                          <p:stCondLst>
                                            <p:cond delay="0"/>
                                          </p:stCondLst>
                                        </p:cTn>
                                        <p:tgtEl>
                                          <p:spTgt spid="4099">
                                            <p:txEl>
                                              <p:pRg st="0" end="0"/>
                                            </p:txEl>
                                          </p:spTgt>
                                        </p:tgtEl>
                                        <p:attrNameLst>
                                          <p:attrName>style.visibility</p:attrName>
                                        </p:attrNameLst>
                                      </p:cBhvr>
                                      <p:to>
                                        <p:strVal val="visible"/>
                                      </p:to>
                                    </p:set>
                                    <p:animEffect transition="in" filter="wipe(left)">
                                      <p:cBhvr>
                                        <p:cTn id="23"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b="1" smtClean="0"/>
              <a:t>Production</a:t>
            </a:r>
          </a:p>
          <a:p>
            <a:pPr lvl="1" eaLnBrk="1" hangingPunct="1"/>
            <a:r>
              <a:rPr lang="en-US" smtClean="0"/>
              <a:t>A large number of good opportunities exist and will continue to exist in production positions and on farms and ranches throughout the country. </a:t>
            </a:r>
          </a:p>
          <a:p>
            <a:pPr eaLnBrk="1" hangingPunct="1"/>
            <a:endParaRPr lang="en-US" smtClean="0"/>
          </a:p>
          <a:p>
            <a:pPr lvl="1" eaLnBrk="1" hangingPunct="1"/>
            <a:r>
              <a:rPr lang="en-US" smtClean="0"/>
              <a:t>However, the general trend to larger and fewer production units is causing a decrease in the number of available positions.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Animal Science Studies and Careers</a:t>
            </a:r>
          </a:p>
        </p:txBody>
      </p:sp>
      <p:sp>
        <p:nvSpPr>
          <p:cNvPr id="23554" name="Content Placeholder 2"/>
          <p:cNvSpPr>
            <a:spLocks noGrp="1"/>
          </p:cNvSpPr>
          <p:nvPr>
            <p:ph idx="1"/>
          </p:nvPr>
        </p:nvSpPr>
        <p:spPr>
          <a:xfrm>
            <a:off x="1106488" y="1279525"/>
            <a:ext cx="3465512" cy="4949825"/>
          </a:xfrm>
        </p:spPr>
        <p:txBody>
          <a:bodyPr anchor="ctr"/>
          <a:lstStyle/>
          <a:p>
            <a:pPr marL="0" indent="0" eaLnBrk="1" hangingPunct="1">
              <a:buFontTx/>
              <a:buNone/>
            </a:pPr>
            <a:r>
              <a:rPr lang="en-US" sz="1800" b="1" smtClean="0"/>
              <a:t>Figure 26–1</a:t>
            </a:r>
          </a:p>
          <a:p>
            <a:pPr marL="0" indent="0" eaLnBrk="1" hangingPunct="1">
              <a:buFontTx/>
              <a:buNone/>
            </a:pPr>
            <a:r>
              <a:rPr lang="en-US" sz="1800" i="1" smtClean="0"/>
              <a:t>For many students, the goal of their education is to own or manage a farm or ranch. </a:t>
            </a:r>
            <a:r>
              <a:rPr lang="en-US" sz="1200" smtClean="0"/>
              <a:t>(Photographer Scott Bauer, Courtesy USDA-Agricultural Research Service.)</a:t>
            </a:r>
          </a:p>
        </p:txBody>
      </p:sp>
      <p:pic>
        <p:nvPicPr>
          <p:cNvPr id="23555" name="Picture 2"/>
          <p:cNvPicPr>
            <a:picLocks noChangeAspect="1" noChangeArrowheads="1"/>
          </p:cNvPicPr>
          <p:nvPr/>
        </p:nvPicPr>
        <p:blipFill>
          <a:blip r:embed="rId2"/>
          <a:srcRect/>
          <a:stretch>
            <a:fillRect/>
          </a:stretch>
        </p:blipFill>
        <p:spPr bwMode="auto">
          <a:xfrm>
            <a:off x="4572000" y="1295400"/>
            <a:ext cx="3463925" cy="4946650"/>
          </a:xfrm>
          <a:prstGeom prst="rect">
            <a:avLst/>
          </a:prstGeom>
          <a:noFill/>
          <a:ln w="25400">
            <a:solidFill>
              <a:schemeClr val="tx1"/>
            </a:solidFill>
            <a:miter lim="800000"/>
            <a:headEnd/>
            <a:tailEnd/>
          </a:ln>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b="1" smtClean="0"/>
              <a:t>Science and Medicine</a:t>
            </a:r>
          </a:p>
          <a:p>
            <a:pPr lvl="1" eaLnBrk="1" hangingPunct="1"/>
            <a:r>
              <a:rPr lang="en-US" smtClean="0"/>
              <a:t>Agriculture is scientifically based and scientifically dependent.</a:t>
            </a:r>
          </a:p>
          <a:p>
            <a:pPr lvl="1" eaLnBrk="1" hangingPunct="1"/>
            <a:endParaRPr lang="en-US" smtClean="0"/>
          </a:p>
          <a:p>
            <a:pPr lvl="1" eaLnBrk="1" hangingPunct="1"/>
            <a:r>
              <a:rPr lang="en-US" smtClean="0"/>
              <a:t>Perhaps because of the rigor of science-based curricula, perhaps because so many other opportunities exist, or perhaps because additional years in school are usually needed, this general area of agriculture and animal science is barely producing enough graduates.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b="1" smtClean="0"/>
              <a:t>Science and Medicine</a:t>
            </a:r>
          </a:p>
          <a:p>
            <a:pPr lvl="1" eaLnBrk="1" hangingPunct="1"/>
            <a:r>
              <a:rPr lang="en-US" smtClean="0"/>
              <a:t>The work of animal and food scientists helps to improve agricultural productivity and efficiency. </a:t>
            </a:r>
          </a:p>
          <a:p>
            <a:pPr lvl="1" eaLnBrk="1" hangingPunct="1"/>
            <a:endParaRPr lang="en-US" b="1" smtClean="0"/>
          </a:p>
          <a:p>
            <a:pPr lvl="1" eaLnBrk="1" hangingPunct="1"/>
            <a:r>
              <a:rPr lang="en-US" smtClean="0"/>
              <a:t>Those in the science area use biology, chemistry, physics, mathematics, and other sciences to meet challenges in animal science, with foods, and in the companion animal market.</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b="1" smtClean="0"/>
              <a:t>Science and Medicine</a:t>
            </a:r>
          </a:p>
          <a:p>
            <a:pPr lvl="1" eaLnBrk="1" hangingPunct="1"/>
            <a:r>
              <a:rPr lang="en-US" smtClean="0"/>
              <a:t>One very popular career opportunity that animal science can lead to is that of veterinarian. </a:t>
            </a:r>
          </a:p>
          <a:p>
            <a:pPr lvl="2" eaLnBrk="1" hangingPunct="1"/>
            <a:r>
              <a:rPr lang="en-US" smtClean="0"/>
              <a:t>The majority of veterinarians are in private practices where they pursue the clinical work necessary for the prevention, diagnosis, and treatment of diseases, disorders, and injuries in animals. </a:t>
            </a:r>
          </a:p>
          <a:p>
            <a:pPr lvl="2" eaLnBrk="1" hangingPunct="1"/>
            <a:endParaRPr lang="en-US" smtClean="0"/>
          </a:p>
          <a:p>
            <a:pPr lvl="2" eaLnBrk="1" hangingPunct="1"/>
            <a:r>
              <a:rPr lang="en-US" smtClean="0"/>
              <a:t>About half of these veterinarians are predominantly or exclusively small-animal practitioners. </a:t>
            </a:r>
          </a:p>
          <a:p>
            <a:pPr lvl="2" eaLnBrk="1" hangingPunct="1"/>
            <a:endParaRPr lang="en-US" smtClean="0"/>
          </a:p>
          <a:p>
            <a:pPr lvl="2" eaLnBrk="1" hangingPunct="1"/>
            <a:r>
              <a:rPr lang="en-US" smtClean="0"/>
              <a:t>Most of the remaining veterinarians are in mixed-animal practices or exclusive large-animal practices.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Animal Science Studies and Careers</a:t>
            </a:r>
          </a:p>
        </p:txBody>
      </p:sp>
      <p:sp>
        <p:nvSpPr>
          <p:cNvPr id="27650" name="Content Placeholder 2"/>
          <p:cNvSpPr>
            <a:spLocks noGrp="1"/>
          </p:cNvSpPr>
          <p:nvPr>
            <p:ph idx="1"/>
          </p:nvPr>
        </p:nvSpPr>
        <p:spPr/>
        <p:txBody>
          <a:bodyPr/>
          <a:lstStyle/>
          <a:p>
            <a:pPr marL="0" indent="0" eaLnBrk="1" hangingPunct="1">
              <a:buFontTx/>
              <a:buNone/>
            </a:pPr>
            <a:endParaRPr lang="en-US" b="1" smtClean="0"/>
          </a:p>
        </p:txBody>
      </p:sp>
      <p:pic>
        <p:nvPicPr>
          <p:cNvPr id="27651" name="Picture 2"/>
          <p:cNvPicPr>
            <a:picLocks noChangeAspect="1" noChangeArrowheads="1"/>
          </p:cNvPicPr>
          <p:nvPr/>
        </p:nvPicPr>
        <p:blipFill>
          <a:blip r:embed="rId2"/>
          <a:srcRect/>
          <a:stretch>
            <a:fillRect/>
          </a:stretch>
        </p:blipFill>
        <p:spPr bwMode="auto">
          <a:xfrm>
            <a:off x="1304925" y="1295400"/>
            <a:ext cx="6534150" cy="4389438"/>
          </a:xfrm>
          <a:prstGeom prst="rect">
            <a:avLst/>
          </a:prstGeom>
          <a:noFill/>
          <a:ln w="25400">
            <a:solidFill>
              <a:srgbClr val="89A4A7"/>
            </a:solidFill>
            <a:miter lim="800000"/>
            <a:headEnd/>
            <a:tailEnd/>
          </a:ln>
        </p:spPr>
      </p:pic>
      <p:sp>
        <p:nvSpPr>
          <p:cNvPr id="27652" name="TextBox 3"/>
          <p:cNvSpPr txBox="1">
            <a:spLocks noChangeArrowheads="1"/>
          </p:cNvSpPr>
          <p:nvPr/>
        </p:nvSpPr>
        <p:spPr bwMode="auto">
          <a:xfrm>
            <a:off x="457200" y="5684838"/>
            <a:ext cx="8229600" cy="646112"/>
          </a:xfrm>
          <a:prstGeom prst="rect">
            <a:avLst/>
          </a:prstGeom>
          <a:noFill/>
          <a:ln w="9525">
            <a:noFill/>
            <a:miter lim="800000"/>
            <a:headEnd/>
            <a:tailEnd/>
          </a:ln>
        </p:spPr>
        <p:txBody>
          <a:bodyPr>
            <a:spAutoFit/>
          </a:bodyPr>
          <a:lstStyle/>
          <a:p>
            <a:r>
              <a:rPr lang="en-US" b="1"/>
              <a:t>Figure 26–4 </a:t>
            </a:r>
            <a:r>
              <a:rPr lang="en-US" i="1"/>
              <a:t>A USDA-ARS veterinarian prepares to inject a cow with an experimental vaccine. </a:t>
            </a:r>
            <a:r>
              <a:rPr lang="en-US" sz="1200"/>
              <a:t>(Photographer Keith Weller, Courtesy USDA-Agricultural Research Service.)</a:t>
            </a: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b="1" smtClean="0"/>
              <a:t>Foods</a:t>
            </a:r>
          </a:p>
          <a:p>
            <a:pPr lvl="1" eaLnBrk="1" hangingPunct="1"/>
            <a:r>
              <a:rPr lang="en-US" smtClean="0"/>
              <a:t>The food industry represents one of the most significant areas of current and potential employment in animal science and all of agriculture.</a:t>
            </a:r>
          </a:p>
          <a:p>
            <a:pPr lvl="1" eaLnBrk="1" hangingPunct="1"/>
            <a:endParaRPr lang="en-US" smtClean="0"/>
          </a:p>
          <a:p>
            <a:pPr lvl="1" eaLnBrk="1" hangingPunct="1"/>
            <a:r>
              <a:rPr lang="en-US" smtClean="0"/>
              <a:t>Concerns over food safety and changing demographics relating to how we eat will keep demand high for this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Animal Science Studies and Careers</a:t>
            </a:r>
          </a:p>
        </p:txBody>
      </p:sp>
      <p:pic>
        <p:nvPicPr>
          <p:cNvPr id="29698" name="Picture 2"/>
          <p:cNvPicPr>
            <a:picLocks noChangeAspect="1" noChangeArrowheads="1"/>
          </p:cNvPicPr>
          <p:nvPr/>
        </p:nvPicPr>
        <p:blipFill>
          <a:blip r:embed="rId2"/>
          <a:srcRect/>
          <a:stretch>
            <a:fillRect/>
          </a:stretch>
        </p:blipFill>
        <p:spPr bwMode="auto">
          <a:xfrm>
            <a:off x="1628775" y="1295400"/>
            <a:ext cx="5838825" cy="3932238"/>
          </a:xfrm>
          <a:prstGeom prst="rect">
            <a:avLst/>
          </a:prstGeom>
          <a:noFill/>
          <a:ln w="25400">
            <a:solidFill>
              <a:srgbClr val="89A4A7"/>
            </a:solidFill>
            <a:miter lim="800000"/>
            <a:headEnd/>
            <a:tailEnd/>
          </a:ln>
        </p:spPr>
      </p:pic>
      <p:sp>
        <p:nvSpPr>
          <p:cNvPr id="29699" name="TextBox 3"/>
          <p:cNvSpPr txBox="1">
            <a:spLocks noChangeArrowheads="1"/>
          </p:cNvSpPr>
          <p:nvPr/>
        </p:nvSpPr>
        <p:spPr bwMode="auto">
          <a:xfrm>
            <a:off x="457200" y="5257800"/>
            <a:ext cx="8229600" cy="1108075"/>
          </a:xfrm>
          <a:prstGeom prst="rect">
            <a:avLst/>
          </a:prstGeom>
          <a:noFill/>
          <a:ln w="9525">
            <a:noFill/>
            <a:miter lim="800000"/>
            <a:headEnd/>
            <a:tailEnd/>
          </a:ln>
        </p:spPr>
        <p:txBody>
          <a:bodyPr>
            <a:spAutoFit/>
          </a:bodyPr>
          <a:lstStyle/>
          <a:p>
            <a:r>
              <a:rPr lang="en-US" b="1"/>
              <a:t>Figure 26–6 </a:t>
            </a:r>
            <a:r>
              <a:rPr lang="en-US" i="1"/>
              <a:t>Because of the science and engineering know-how needed to produce a safe, convenient, and economical food supply, career tracks for those with advanced degrees are plentiful in the foods industry. </a:t>
            </a:r>
          </a:p>
          <a:p>
            <a:r>
              <a:rPr lang="en-US" sz="1200"/>
              <a:t>(Photographer Keith Weller. Courtesy of USDA-Agricultural Research Service.)</a:t>
            </a: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b="1" smtClean="0"/>
              <a:t>Agribusiness</a:t>
            </a:r>
          </a:p>
          <a:p>
            <a:pPr lvl="1" eaLnBrk="1" hangingPunct="1"/>
            <a:r>
              <a:rPr lang="en-US" b="1" smtClean="0"/>
              <a:t>Agribusiness </a:t>
            </a:r>
            <a:r>
              <a:rPr lang="en-US" smtClean="0"/>
              <a:t>careers have proliferated over the last two decades as all of agriculture has taken the structure of the big business it is.</a:t>
            </a:r>
          </a:p>
          <a:p>
            <a:pPr lvl="1" eaLnBrk="1" hangingPunct="1"/>
            <a:endParaRPr lang="en-US" smtClean="0"/>
          </a:p>
          <a:p>
            <a:pPr lvl="1" eaLnBrk="1" hangingPunct="1"/>
            <a:r>
              <a:rPr lang="en-US" smtClean="0"/>
              <a:t>These careers require a knowledge of the animal industries, but they also require business acumen, skilled communication, and people skills.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b="1" smtClean="0"/>
              <a:t>Agribusiness</a:t>
            </a:r>
          </a:p>
          <a:p>
            <a:pPr lvl="1" eaLnBrk="1" hangingPunct="1"/>
            <a:r>
              <a:rPr lang="en-US" smtClean="0"/>
              <a:t>This area represents an opportunity for many more graduates because colleges and universities are chronically short of qualified graduates for these positions, with little prospect of catching up anytime soon. </a:t>
            </a:r>
          </a:p>
          <a:p>
            <a:pPr lvl="1" eaLnBrk="1" hangingPunct="1"/>
            <a:endParaRPr lang="en-US" smtClean="0"/>
          </a:p>
          <a:p>
            <a:pPr lvl="1" eaLnBrk="1" hangingPunct="1"/>
            <a:r>
              <a:rPr lang="en-US" smtClean="0"/>
              <a:t>These are intensely people-related jobs and, for many people, they offer the best of both worlds for career opportunities.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57200" y="276225"/>
            <a:ext cx="8229600" cy="714375"/>
          </a:xfrm>
        </p:spPr>
        <p:txBody>
          <a:bodyPr/>
          <a:lstStyle/>
          <a:p>
            <a:pPr eaLnBrk="1" hangingPunct="1"/>
            <a:r>
              <a:rPr lang="en-US" smtClean="0"/>
              <a:t>Learning Objectives</a:t>
            </a:r>
          </a:p>
        </p:txBody>
      </p:sp>
      <p:sp>
        <p:nvSpPr>
          <p:cNvPr id="11267" name="Rectangle 3"/>
          <p:cNvSpPr>
            <a:spLocks noGrp="1" noChangeArrowheads="1"/>
          </p:cNvSpPr>
          <p:nvPr>
            <p:ph type="body" idx="1"/>
          </p:nvPr>
        </p:nvSpPr>
        <p:spPr>
          <a:xfrm>
            <a:off x="457200" y="1222375"/>
            <a:ext cx="8229600" cy="4949825"/>
          </a:xfrm>
        </p:spPr>
        <p:txBody>
          <a:bodyPr/>
          <a:lstStyle/>
          <a:p>
            <a:pPr marL="0" indent="0" eaLnBrk="1" hangingPunct="1">
              <a:buFontTx/>
              <a:buNone/>
            </a:pPr>
            <a:r>
              <a:rPr lang="en-US" smtClean="0"/>
              <a:t>After studying this chapter, you should be able to:</a:t>
            </a:r>
          </a:p>
          <a:p>
            <a:pPr lvl="1" eaLnBrk="1" hangingPunct="1"/>
            <a:r>
              <a:rPr lang="en-US" smtClean="0"/>
              <a:t>Describe the general job market in agriculture and animal science. </a:t>
            </a:r>
          </a:p>
          <a:p>
            <a:pPr lvl="1" eaLnBrk="1" hangingPunct="1"/>
            <a:endParaRPr lang="en-US" smtClean="0"/>
          </a:p>
          <a:p>
            <a:pPr lvl="1" eaLnBrk="1" hangingPunct="1"/>
            <a:r>
              <a:rPr lang="en-US" smtClean="0"/>
              <a:t>Identity the general areas of curriculum in animal science and the careers associated with each area.</a:t>
            </a:r>
          </a:p>
          <a:p>
            <a:pPr lvl="1" eaLnBrk="1" hangingPunct="1"/>
            <a:endParaRPr lang="en-US" smtClean="0"/>
          </a:p>
          <a:p>
            <a:pPr lvl="1" eaLnBrk="1" hangingPunct="1"/>
            <a:r>
              <a:rPr lang="en-US" smtClean="0"/>
              <a:t>Develop a strategy for directing your education toward a satisfying career.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wipe(up)">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wipe(up)">
                                      <p:cBhvr>
                                        <p:cTn id="12" dur="500"/>
                                        <p:tgtEl>
                                          <p:spTgt spid="112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animEffect transition="in" filter="wipe(up)">
                                      <p:cBhvr>
                                        <p:cTn id="17"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b="1" smtClean="0"/>
              <a:t>Communication and Education</a:t>
            </a:r>
          </a:p>
          <a:p>
            <a:pPr lvl="1" eaLnBrk="1" hangingPunct="1"/>
            <a:r>
              <a:rPr lang="en-US" smtClean="0"/>
              <a:t>A combination of strong communication skills and technical knowledge in animal science, foods, or other agricultural disciplines prepares students for careers as communication and education specialists.</a:t>
            </a:r>
          </a:p>
          <a:p>
            <a:pPr lvl="1" eaLnBrk="1" hangingPunct="1"/>
            <a:endParaRPr lang="en-US" smtClean="0"/>
          </a:p>
          <a:p>
            <a:pPr lvl="1" eaLnBrk="1" hangingPunct="1"/>
            <a:r>
              <a:rPr lang="en-US" smtClean="0"/>
              <a:t>Many colleges and universities have recognized that traditional programs have not kept up with the needs of people who will fill these roles in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Animal Science Studies and Careers</a:t>
            </a:r>
          </a:p>
        </p:txBody>
      </p:sp>
      <p:sp>
        <p:nvSpPr>
          <p:cNvPr id="33794" name="Content Placeholder 2"/>
          <p:cNvSpPr>
            <a:spLocks noGrp="1"/>
          </p:cNvSpPr>
          <p:nvPr>
            <p:ph idx="1"/>
          </p:nvPr>
        </p:nvSpPr>
        <p:spPr>
          <a:xfrm>
            <a:off x="457200" y="1279525"/>
            <a:ext cx="3429000" cy="4949825"/>
          </a:xfrm>
        </p:spPr>
        <p:txBody>
          <a:bodyPr anchor="ctr"/>
          <a:lstStyle/>
          <a:p>
            <a:pPr marL="0" indent="0" eaLnBrk="1" hangingPunct="1">
              <a:buFontTx/>
              <a:buNone/>
            </a:pPr>
            <a:r>
              <a:rPr lang="en-US" sz="1800" b="1" smtClean="0"/>
              <a:t>Figure 26–7</a:t>
            </a:r>
          </a:p>
          <a:p>
            <a:pPr marL="0" indent="0" eaLnBrk="1" hangingPunct="1">
              <a:buFontTx/>
              <a:buNone/>
            </a:pPr>
            <a:r>
              <a:rPr lang="en-US" sz="1800" i="1" smtClean="0"/>
              <a:t>The animal industries offer many opportunities, among them the opportunity to work with both animals and young people in vo-ag and 4-H programs. </a:t>
            </a:r>
          </a:p>
          <a:p>
            <a:pPr marL="0" indent="0" eaLnBrk="1" hangingPunct="1">
              <a:buFontTx/>
              <a:buNone/>
            </a:pPr>
            <a:r>
              <a:rPr lang="en-US" sz="1200" smtClean="0"/>
              <a:t>(Photo courtesy of Dr. Rebecca L. Damron. Used with permission.)</a:t>
            </a:r>
          </a:p>
        </p:txBody>
      </p:sp>
      <p:pic>
        <p:nvPicPr>
          <p:cNvPr id="33795" name="Picture 2"/>
          <p:cNvPicPr>
            <a:picLocks noChangeAspect="1" noChangeArrowheads="1"/>
          </p:cNvPicPr>
          <p:nvPr/>
        </p:nvPicPr>
        <p:blipFill>
          <a:blip r:embed="rId2"/>
          <a:srcRect/>
          <a:stretch>
            <a:fillRect/>
          </a:stretch>
        </p:blipFill>
        <p:spPr bwMode="auto">
          <a:xfrm>
            <a:off x="3886200" y="1295400"/>
            <a:ext cx="4832350" cy="4946650"/>
          </a:xfrm>
          <a:prstGeom prst="rect">
            <a:avLst/>
          </a:prstGeom>
          <a:noFill/>
          <a:ln w="25400">
            <a:solidFill>
              <a:srgbClr val="89A4A7"/>
            </a:solidFill>
            <a:miter lim="800000"/>
            <a:headEnd/>
            <a:tailEnd/>
          </a:ln>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b="1" smtClean="0"/>
              <a:t>Animal Caretakers</a:t>
            </a:r>
          </a:p>
          <a:p>
            <a:pPr lvl="1" eaLnBrk="1" hangingPunct="1"/>
            <a:r>
              <a:rPr lang="en-US" smtClean="0"/>
              <a:t>Universities, commercial laboratories, pharmaceutical companies, animal hospitals and clinics, kennels, animal shelters, stables, and zoos and aquariums employ animal caretakers.</a:t>
            </a:r>
          </a:p>
          <a:p>
            <a:pPr lvl="1" eaLnBrk="1" hangingPunct="1"/>
            <a:endParaRPr lang="en-US" smtClean="0"/>
          </a:p>
          <a:p>
            <a:pPr lvl="1" eaLnBrk="1" hangingPunct="1"/>
            <a:r>
              <a:rPr lang="en-US" smtClean="0"/>
              <a:t>Many of these jobs require no formal training but rely on on-the-job training. However, advancement can depend on both experience and/or formal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b="1" smtClean="0"/>
              <a:t>International Opportunities</a:t>
            </a:r>
          </a:p>
          <a:p>
            <a:pPr lvl="1" eaLnBrk="1" hangingPunct="1"/>
            <a:r>
              <a:rPr lang="en-US" smtClean="0"/>
              <a:t>As the world has become increasingly open and accessible to trade, cultural exchange, and humanitarian intervention, more and more opportunities are created for those who wish to work in the international arena.</a:t>
            </a:r>
          </a:p>
          <a:p>
            <a:pPr lvl="1" eaLnBrk="1" hangingPunct="1"/>
            <a:endParaRPr lang="en-US" smtClean="0"/>
          </a:p>
          <a:p>
            <a:pPr lvl="1" eaLnBrk="1" hangingPunct="1"/>
            <a:r>
              <a:rPr lang="en-US" smtClean="0"/>
              <a:t>A wealth of international exchanges, study tours, and study abroad opportunities are available at colleges and universities around the United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Trends Affecting Employment</a:t>
            </a:r>
          </a:p>
        </p:txBody>
      </p:sp>
      <p:sp>
        <p:nvSpPr>
          <p:cNvPr id="3" name="Content Placeholder 2"/>
          <p:cNvSpPr>
            <a:spLocks noGrp="1"/>
          </p:cNvSpPr>
          <p:nvPr>
            <p:ph idx="1"/>
          </p:nvPr>
        </p:nvSpPr>
        <p:spPr/>
        <p:txBody>
          <a:bodyPr/>
          <a:lstStyle/>
          <a:p>
            <a:pPr eaLnBrk="1" hangingPunct="1"/>
            <a:r>
              <a:rPr lang="en-US" b="1" smtClean="0"/>
              <a:t>Consumer Demands</a:t>
            </a:r>
          </a:p>
          <a:p>
            <a:pPr lvl="1" eaLnBrk="1" hangingPunct="1"/>
            <a:r>
              <a:rPr lang="en-US" smtClean="0"/>
              <a:t>Consumers are increasingly demanding more specific products and services which requires specific expertise in production, marketing, and distribution to meet consumer demands.</a:t>
            </a:r>
            <a:endParaRPr lang="en-US" b="1" smtClean="0"/>
          </a:p>
          <a:p>
            <a:pPr eaLnBrk="1" hangingPunct="1"/>
            <a:endParaRPr lang="en-US" b="1" smtClean="0"/>
          </a:p>
          <a:p>
            <a:pPr eaLnBrk="1" hangingPunct="1"/>
            <a:r>
              <a:rPr lang="en-US" b="1" smtClean="0"/>
              <a:t>Changing Industry Structures</a:t>
            </a:r>
          </a:p>
          <a:p>
            <a:pPr lvl="1" eaLnBrk="1" hangingPunct="1"/>
            <a:r>
              <a:rPr lang="en-US" smtClean="0"/>
              <a:t>The U.S. food system is big business with well-developed business structures in place to produce, collect, process, and distribute its products.</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Trends Affecting Employment</a:t>
            </a:r>
          </a:p>
        </p:txBody>
      </p:sp>
      <p:sp>
        <p:nvSpPr>
          <p:cNvPr id="3" name="Content Placeholder 2"/>
          <p:cNvSpPr>
            <a:spLocks noGrp="1"/>
          </p:cNvSpPr>
          <p:nvPr>
            <p:ph idx="1"/>
          </p:nvPr>
        </p:nvSpPr>
        <p:spPr/>
        <p:txBody>
          <a:bodyPr/>
          <a:lstStyle/>
          <a:p>
            <a:pPr eaLnBrk="1" hangingPunct="1"/>
            <a:r>
              <a:rPr lang="en-US" b="1" smtClean="0"/>
              <a:t>Science and Technology</a:t>
            </a:r>
          </a:p>
          <a:p>
            <a:pPr lvl="1" eaLnBrk="1" hangingPunct="1"/>
            <a:r>
              <a:rPr lang="en-US" smtClean="0"/>
              <a:t>The current rate of advancement in science and technology is having profound effects on employment.</a:t>
            </a:r>
            <a:endParaRPr lang="en-US" b="1" smtClean="0"/>
          </a:p>
          <a:p>
            <a:pPr eaLnBrk="1" hangingPunct="1"/>
            <a:r>
              <a:rPr lang="en-US" b="1" smtClean="0"/>
              <a:t>Public Policy</a:t>
            </a:r>
          </a:p>
          <a:p>
            <a:pPr lvl="1" eaLnBrk="1" hangingPunct="1"/>
            <a:r>
              <a:rPr lang="en-US" smtClean="0"/>
              <a:t>We are in an unprecedented era of public policy regarding the food we eat and the system that provides it, especially regarding energy, food safety, diet and health, and environmental protection.</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Trends Affecting Employment</a:t>
            </a:r>
          </a:p>
        </p:txBody>
      </p:sp>
      <p:sp>
        <p:nvSpPr>
          <p:cNvPr id="3" name="Content Placeholder 2"/>
          <p:cNvSpPr>
            <a:spLocks noGrp="1"/>
          </p:cNvSpPr>
          <p:nvPr>
            <p:ph idx="1"/>
          </p:nvPr>
        </p:nvSpPr>
        <p:spPr/>
        <p:txBody>
          <a:bodyPr/>
          <a:lstStyle/>
          <a:p>
            <a:pPr eaLnBrk="1" hangingPunct="1"/>
            <a:r>
              <a:rPr lang="en-US" b="1" smtClean="0"/>
              <a:t>Global Changes</a:t>
            </a:r>
          </a:p>
          <a:p>
            <a:pPr lvl="1" eaLnBrk="1" hangingPunct="1"/>
            <a:r>
              <a:rPr lang="en-US" smtClean="0"/>
              <a:t>Markets are shifting, incomes are rising in much of the world, and food is in greater demand (volume and quality) due to increased populations and increased income levels.</a:t>
            </a:r>
          </a:p>
          <a:p>
            <a:pPr lvl="1" eaLnBrk="1" hangingPunct="1"/>
            <a:endParaRPr lang="en-US" smtClean="0"/>
          </a:p>
          <a:p>
            <a:pPr lvl="1" eaLnBrk="1" hangingPunct="1"/>
            <a:r>
              <a:rPr lang="en-US" smtClean="0"/>
              <a:t>A look at the statistics for the increased exports of agricultural products from the United States to points around the globe offers a window into the changing world marketplace.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A Job, a Career, a Lifetime</a:t>
            </a:r>
          </a:p>
        </p:txBody>
      </p:sp>
      <p:sp>
        <p:nvSpPr>
          <p:cNvPr id="3" name="Content Placeholder 2"/>
          <p:cNvSpPr>
            <a:spLocks noGrp="1"/>
          </p:cNvSpPr>
          <p:nvPr>
            <p:ph idx="1"/>
          </p:nvPr>
        </p:nvSpPr>
        <p:spPr/>
        <p:txBody>
          <a:bodyPr>
            <a:normAutofit fontScale="92500"/>
          </a:bodyPr>
          <a:lstStyle/>
          <a:p>
            <a:pPr eaLnBrk="1" hangingPunct="1">
              <a:defRPr/>
            </a:pPr>
            <a:r>
              <a:rPr lang="en-US" dirty="0"/>
              <a:t>Certainly one of the most important and difficult decisions we ever make in life is </a:t>
            </a:r>
            <a:r>
              <a:rPr lang="en-US" dirty="0" smtClean="0"/>
              <a:t>our choice </a:t>
            </a:r>
            <a:r>
              <a:rPr lang="en-US" dirty="0"/>
              <a:t>of a career</a:t>
            </a:r>
            <a:r>
              <a:rPr lang="en-US" dirty="0" smtClean="0"/>
              <a:t>.</a:t>
            </a:r>
          </a:p>
          <a:p>
            <a:pPr eaLnBrk="1" hangingPunct="1">
              <a:defRPr/>
            </a:pPr>
            <a:r>
              <a:rPr lang="en-US" dirty="0"/>
              <a:t>There are usually competing motives at work trying to sway </a:t>
            </a:r>
            <a:r>
              <a:rPr lang="en-US" dirty="0" smtClean="0"/>
              <a:t>our choice</a:t>
            </a:r>
            <a:r>
              <a:rPr lang="en-US" dirty="0"/>
              <a:t>, making it a difficult decision</a:t>
            </a:r>
            <a:r>
              <a:rPr lang="en-US" dirty="0" smtClean="0"/>
              <a:t>.</a:t>
            </a:r>
          </a:p>
          <a:p>
            <a:pPr eaLnBrk="1" hangingPunct="1">
              <a:defRPr/>
            </a:pPr>
            <a:r>
              <a:rPr lang="en-US" dirty="0"/>
              <a:t>All of this can be very </a:t>
            </a:r>
            <a:r>
              <a:rPr lang="en-US" dirty="0" smtClean="0"/>
              <a:t>confusing and </a:t>
            </a:r>
            <a:r>
              <a:rPr lang="en-US" dirty="0"/>
              <a:t>disconcerting, leaving us in a position of indecision</a:t>
            </a:r>
            <a:r>
              <a:rPr lang="en-US" dirty="0" smtClean="0"/>
              <a:t>.</a:t>
            </a:r>
          </a:p>
          <a:p>
            <a:pPr eaLnBrk="1" hangingPunct="1">
              <a:defRPr/>
            </a:pPr>
            <a:r>
              <a:rPr lang="en-US" dirty="0"/>
              <a:t>This is one of those life decisions that calls for a plan.</a:t>
            </a:r>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A Job, a Career, a Lifetime</a:t>
            </a:r>
          </a:p>
        </p:txBody>
      </p:sp>
      <p:sp>
        <p:nvSpPr>
          <p:cNvPr id="3" name="Content Placeholder 2"/>
          <p:cNvSpPr>
            <a:spLocks noGrp="1"/>
          </p:cNvSpPr>
          <p:nvPr>
            <p:ph idx="1"/>
          </p:nvPr>
        </p:nvSpPr>
        <p:spPr/>
        <p:txBody>
          <a:bodyPr/>
          <a:lstStyle/>
          <a:p>
            <a:pPr eaLnBrk="1" hangingPunct="1"/>
            <a:r>
              <a:rPr lang="en-US" smtClean="0"/>
              <a:t>First of all, choose an occupation you can enjoy.</a:t>
            </a:r>
          </a:p>
          <a:p>
            <a:pPr lvl="1" eaLnBrk="1" hangingPunct="1"/>
            <a:r>
              <a:rPr lang="en-US" smtClean="0"/>
              <a:t>To continue doing something for a lifetime and not get burned out on it, we have to gain satisfaction from what we do.</a:t>
            </a:r>
          </a:p>
          <a:p>
            <a:pPr lvl="1" eaLnBrk="1" hangingPunct="1"/>
            <a:endParaRPr lang="en-US" smtClean="0"/>
          </a:p>
          <a:p>
            <a:pPr eaLnBrk="1" hangingPunct="1"/>
            <a:r>
              <a:rPr lang="en-US" smtClean="0"/>
              <a:t>Perhaps the most important part of the process is to adopt the attitude that this is a tentative choice.</a:t>
            </a:r>
          </a:p>
          <a:p>
            <a:pPr lvl="1" eaLnBrk="1" hangingPunct="1"/>
            <a:r>
              <a:rPr lang="en-US" smtClean="0"/>
              <a:t>As a safety net, develop a Plan B that includes other career areas that also interest you.</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A Job, a Career, a Lifetime</a:t>
            </a:r>
          </a:p>
        </p:txBody>
      </p:sp>
      <p:sp>
        <p:nvSpPr>
          <p:cNvPr id="3" name="Content Placeholder 2"/>
          <p:cNvSpPr>
            <a:spLocks noGrp="1"/>
          </p:cNvSpPr>
          <p:nvPr>
            <p:ph idx="1"/>
          </p:nvPr>
        </p:nvSpPr>
        <p:spPr/>
        <p:txBody>
          <a:bodyPr/>
          <a:lstStyle/>
          <a:p>
            <a:pPr eaLnBrk="1" hangingPunct="1"/>
            <a:r>
              <a:rPr lang="en-US" smtClean="0"/>
              <a:t>Don’t neglect the areas that transcend a specific focus of study like:</a:t>
            </a:r>
          </a:p>
          <a:p>
            <a:pPr lvl="1" eaLnBrk="1" hangingPunct="1"/>
            <a:r>
              <a:rPr lang="en-US" smtClean="0"/>
              <a:t>leadership, communication, problem-solving, and communication skills along with a personal philosophy and work ethic.</a:t>
            </a:r>
          </a:p>
          <a:p>
            <a:pPr eaLnBrk="1" hangingPunct="1"/>
            <a:endParaRPr lang="en-US" smtClean="0"/>
          </a:p>
          <a:p>
            <a:pPr eaLnBrk="1" hangingPunct="1"/>
            <a:r>
              <a:rPr lang="en-US" smtClean="0"/>
              <a:t>It also helps to be aware that an education is more than job training.</a:t>
            </a:r>
          </a:p>
          <a:p>
            <a:pPr lvl="1" eaLnBrk="1" hangingPunct="1"/>
            <a:r>
              <a:rPr lang="en-US" smtClean="0"/>
              <a:t>An education should also add quality to life in ways not associated with a career.</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Introduction</a:t>
            </a:r>
          </a:p>
        </p:txBody>
      </p:sp>
      <p:sp>
        <p:nvSpPr>
          <p:cNvPr id="3" name="Content Placeholder 2"/>
          <p:cNvSpPr>
            <a:spLocks noGrp="1"/>
          </p:cNvSpPr>
          <p:nvPr>
            <p:ph idx="1"/>
          </p:nvPr>
        </p:nvSpPr>
        <p:spPr/>
        <p:txBody>
          <a:bodyPr/>
          <a:lstStyle/>
          <a:p>
            <a:pPr eaLnBrk="1" hangingPunct="1"/>
            <a:r>
              <a:rPr lang="en-US" smtClean="0"/>
              <a:t>The demand for college graduates with agriculturally related college educations has been strong and is expected to stay that way for the foreseeable future. </a:t>
            </a:r>
          </a:p>
          <a:p>
            <a:pPr eaLnBrk="1" hangingPunct="1"/>
            <a:endParaRPr lang="en-US" smtClean="0"/>
          </a:p>
          <a:p>
            <a:pPr eaLnBrk="1" hangingPunct="1"/>
            <a:r>
              <a:rPr lang="en-US" smtClean="0"/>
              <a:t>One of the reasons for the opportunities is that many jobs in great demand in agriculture would not have been recognized as agricultural in the recent past.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A Job, a Career, a Lifetime</a:t>
            </a:r>
          </a:p>
        </p:txBody>
      </p:sp>
      <p:sp>
        <p:nvSpPr>
          <p:cNvPr id="3" name="Content Placeholder 2"/>
          <p:cNvSpPr>
            <a:spLocks noGrp="1"/>
          </p:cNvSpPr>
          <p:nvPr>
            <p:ph idx="1"/>
          </p:nvPr>
        </p:nvSpPr>
        <p:spPr/>
        <p:txBody>
          <a:bodyPr/>
          <a:lstStyle/>
          <a:p>
            <a:pPr eaLnBrk="1" hangingPunct="1"/>
            <a:r>
              <a:rPr lang="en-US" smtClean="0"/>
              <a:t>Education works best if students make best use of the resources available to them. </a:t>
            </a:r>
          </a:p>
          <a:p>
            <a:pPr eaLnBrk="1" hangingPunct="1"/>
            <a:endParaRPr lang="en-US" smtClean="0"/>
          </a:p>
          <a:p>
            <a:pPr eaLnBrk="1" hangingPunct="1"/>
            <a:r>
              <a:rPr lang="en-US" smtClean="0"/>
              <a:t>Some of your best resources can be found in your professors and advisers. </a:t>
            </a:r>
          </a:p>
          <a:p>
            <a:pPr lvl="1" eaLnBrk="1" hangingPunct="1"/>
            <a:r>
              <a:rPr lang="en-US" smtClean="0"/>
              <a:t>As advisers and faculty members, we can tell you what is important. </a:t>
            </a:r>
          </a:p>
          <a:p>
            <a:pPr lvl="1" eaLnBrk="1" hangingPunct="1"/>
            <a:endParaRPr lang="en-US" smtClean="0"/>
          </a:p>
          <a:p>
            <a:pPr lvl="1" eaLnBrk="1" hangingPunct="1"/>
            <a:r>
              <a:rPr lang="en-US" smtClean="0"/>
              <a:t>However, we can’t make you do any of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up)">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Summary and Conclusion</a:t>
            </a:r>
          </a:p>
        </p:txBody>
      </p:sp>
      <p:sp>
        <p:nvSpPr>
          <p:cNvPr id="3" name="Content Placeholder 2"/>
          <p:cNvSpPr>
            <a:spLocks noGrp="1"/>
          </p:cNvSpPr>
          <p:nvPr>
            <p:ph idx="1"/>
          </p:nvPr>
        </p:nvSpPr>
        <p:spPr/>
        <p:txBody>
          <a:bodyPr/>
          <a:lstStyle/>
          <a:p>
            <a:pPr eaLnBrk="1" hangingPunct="1"/>
            <a:r>
              <a:rPr lang="en-US" smtClean="0"/>
              <a:t>Career opportunities are available in agriculture and its component parts.</a:t>
            </a:r>
          </a:p>
          <a:p>
            <a:pPr eaLnBrk="1" hangingPunct="1"/>
            <a:endParaRPr lang="en-US" smtClean="0"/>
          </a:p>
          <a:p>
            <a:pPr eaLnBrk="1" hangingPunct="1"/>
            <a:r>
              <a:rPr lang="en-US" smtClean="0"/>
              <a:t>In animal sciences, students may choose a production, science and medicine, or foods or agribusiness orientation.</a:t>
            </a:r>
          </a:p>
          <a:p>
            <a:pPr eaLnBrk="1" hangingPunct="1"/>
            <a:endParaRPr lang="en-US" smtClean="0"/>
          </a:p>
          <a:p>
            <a:pPr eaLnBrk="1" hangingPunct="1"/>
            <a:r>
              <a:rPr lang="en-US" smtClean="0"/>
              <a:t>Ultimately, a career is a personal choice filled with personal and professional responsibility.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Introduction</a:t>
            </a:r>
          </a:p>
        </p:txBody>
      </p:sp>
      <p:sp>
        <p:nvSpPr>
          <p:cNvPr id="3" name="Content Placeholder 2"/>
          <p:cNvSpPr>
            <a:spLocks noGrp="1"/>
          </p:cNvSpPr>
          <p:nvPr>
            <p:ph idx="1"/>
          </p:nvPr>
        </p:nvSpPr>
        <p:spPr/>
        <p:txBody>
          <a:bodyPr/>
          <a:lstStyle/>
          <a:p>
            <a:pPr eaLnBrk="1" hangingPunct="1"/>
            <a:r>
              <a:rPr lang="en-US" smtClean="0"/>
              <a:t>Agriculture was hard-pressed to find enough good people to fill its positions during most of the 1990s and 2000s, and the same trend is anticipated through the second decade of the new century and beyond. </a:t>
            </a:r>
          </a:p>
          <a:p>
            <a:pPr eaLnBrk="1" hangingPunct="1"/>
            <a:endParaRPr lang="en-US" smtClean="0"/>
          </a:p>
          <a:p>
            <a:pPr eaLnBrk="1" hangingPunct="1"/>
            <a:r>
              <a:rPr lang="en-US" smtClean="0"/>
              <a:t>Many see the lack of college graduates as the most limiting factor in agriculture’s growth.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Introduction</a:t>
            </a:r>
          </a:p>
        </p:txBody>
      </p:sp>
      <p:grpSp>
        <p:nvGrpSpPr>
          <p:cNvPr id="17410" name="Group 3"/>
          <p:cNvGrpSpPr>
            <a:grpSpLocks/>
          </p:cNvGrpSpPr>
          <p:nvPr/>
        </p:nvGrpSpPr>
        <p:grpSpPr bwMode="auto">
          <a:xfrm>
            <a:off x="76200" y="1219200"/>
            <a:ext cx="8978900" cy="4416425"/>
            <a:chOff x="32817" y="1219200"/>
            <a:chExt cx="9873183" cy="4957790"/>
          </a:xfrm>
        </p:grpSpPr>
        <p:pic>
          <p:nvPicPr>
            <p:cNvPr id="17411" name="Picture 2"/>
            <p:cNvPicPr>
              <a:picLocks noChangeAspect="1" noChangeArrowheads="1"/>
            </p:cNvPicPr>
            <p:nvPr/>
          </p:nvPicPr>
          <p:blipFill>
            <a:blip r:embed="rId2"/>
            <a:srcRect/>
            <a:stretch>
              <a:fillRect/>
            </a:stretch>
          </p:blipFill>
          <p:spPr bwMode="auto">
            <a:xfrm>
              <a:off x="32817" y="1219200"/>
              <a:ext cx="4756638" cy="4946904"/>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4785520" y="1230086"/>
              <a:ext cx="5120480" cy="4946904"/>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Introduction</a:t>
            </a:r>
          </a:p>
        </p:txBody>
      </p:sp>
      <p:grpSp>
        <p:nvGrpSpPr>
          <p:cNvPr id="18434" name="Group 3"/>
          <p:cNvGrpSpPr>
            <a:grpSpLocks/>
          </p:cNvGrpSpPr>
          <p:nvPr/>
        </p:nvGrpSpPr>
        <p:grpSpPr bwMode="auto">
          <a:xfrm>
            <a:off x="76200" y="1219200"/>
            <a:ext cx="8991600" cy="4495800"/>
            <a:chOff x="0" y="1295399"/>
            <a:chExt cx="9687091" cy="4953000"/>
          </a:xfrm>
        </p:grpSpPr>
        <p:pic>
          <p:nvPicPr>
            <p:cNvPr id="18435" name="Picture 2"/>
            <p:cNvPicPr>
              <a:picLocks noChangeAspect="1" noChangeArrowheads="1"/>
            </p:cNvPicPr>
            <p:nvPr/>
          </p:nvPicPr>
          <p:blipFill>
            <a:blip r:embed="rId2"/>
            <a:srcRect/>
            <a:stretch>
              <a:fillRect/>
            </a:stretch>
          </p:blipFill>
          <p:spPr bwMode="auto">
            <a:xfrm>
              <a:off x="3810000" y="1295399"/>
              <a:ext cx="5877091" cy="4946904"/>
            </a:xfrm>
            <a:prstGeom prst="rect">
              <a:avLst/>
            </a:prstGeom>
            <a:noFill/>
            <a:ln w="9525">
              <a:noFill/>
              <a:miter lim="800000"/>
              <a:headEnd/>
              <a:tailEnd/>
            </a:ln>
          </p:spPr>
        </p:pic>
        <p:pic>
          <p:nvPicPr>
            <p:cNvPr id="18436" name="Picture 3"/>
            <p:cNvPicPr>
              <a:picLocks noChangeAspect="1" noChangeArrowheads="1"/>
            </p:cNvPicPr>
            <p:nvPr/>
          </p:nvPicPr>
          <p:blipFill>
            <a:blip r:embed="rId3"/>
            <a:srcRect/>
            <a:stretch>
              <a:fillRect/>
            </a:stretch>
          </p:blipFill>
          <p:spPr bwMode="auto">
            <a:xfrm>
              <a:off x="0" y="1301495"/>
              <a:ext cx="4480560" cy="49469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Introduction</a:t>
            </a:r>
          </a:p>
        </p:txBody>
      </p:sp>
      <p:grpSp>
        <p:nvGrpSpPr>
          <p:cNvPr id="19458" name="Group 7"/>
          <p:cNvGrpSpPr>
            <a:grpSpLocks/>
          </p:cNvGrpSpPr>
          <p:nvPr/>
        </p:nvGrpSpPr>
        <p:grpSpPr bwMode="auto">
          <a:xfrm>
            <a:off x="974725" y="228600"/>
            <a:ext cx="7178675" cy="5943600"/>
            <a:chOff x="974461" y="228600"/>
            <a:chExt cx="7178939" cy="5943601"/>
          </a:xfrm>
        </p:grpSpPr>
        <p:grpSp>
          <p:nvGrpSpPr>
            <p:cNvPr id="19459" name="Group 3"/>
            <p:cNvGrpSpPr>
              <a:grpSpLocks noChangeAspect="1"/>
            </p:cNvGrpSpPr>
            <p:nvPr/>
          </p:nvGrpSpPr>
          <p:grpSpPr bwMode="auto">
            <a:xfrm>
              <a:off x="974462" y="228600"/>
              <a:ext cx="7178938" cy="5943600"/>
              <a:chOff x="685800" y="228600"/>
              <a:chExt cx="8046720" cy="6662057"/>
            </a:xfrm>
          </p:grpSpPr>
          <p:pic>
            <p:nvPicPr>
              <p:cNvPr id="19461" name="Picture 2"/>
              <p:cNvPicPr>
                <a:picLocks noChangeAspect="1" noChangeArrowheads="1"/>
              </p:cNvPicPr>
              <p:nvPr/>
            </p:nvPicPr>
            <p:blipFill>
              <a:blip r:embed="rId2"/>
              <a:srcRect/>
              <a:stretch>
                <a:fillRect/>
              </a:stretch>
            </p:blipFill>
            <p:spPr bwMode="auto">
              <a:xfrm rot="5400000">
                <a:off x="3063240" y="1221377"/>
                <a:ext cx="3291840" cy="8046720"/>
              </a:xfrm>
              <a:prstGeom prst="rect">
                <a:avLst/>
              </a:prstGeom>
              <a:noFill/>
              <a:ln w="9525">
                <a:noFill/>
                <a:miter lim="800000"/>
                <a:headEnd/>
                <a:tailEnd/>
              </a:ln>
            </p:spPr>
          </p:pic>
          <p:pic>
            <p:nvPicPr>
              <p:cNvPr id="19462" name="Picture 2"/>
              <p:cNvPicPr>
                <a:picLocks noChangeAspect="1" noChangeArrowheads="1"/>
              </p:cNvPicPr>
              <p:nvPr/>
            </p:nvPicPr>
            <p:blipFill>
              <a:blip r:embed="rId3"/>
              <a:srcRect/>
              <a:stretch>
                <a:fillRect/>
              </a:stretch>
            </p:blipFill>
            <p:spPr bwMode="auto">
              <a:xfrm rot="5400000">
                <a:off x="2651760" y="-1737360"/>
                <a:ext cx="4114800" cy="8046720"/>
              </a:xfrm>
              <a:prstGeom prst="rect">
                <a:avLst/>
              </a:prstGeom>
              <a:noFill/>
              <a:ln w="9525">
                <a:noFill/>
                <a:miter lim="800000"/>
                <a:headEnd/>
                <a:tailEnd/>
              </a:ln>
            </p:spPr>
          </p:pic>
        </p:grpSp>
        <p:sp>
          <p:nvSpPr>
            <p:cNvPr id="7" name="Rectangle 6"/>
            <p:cNvSpPr/>
            <p:nvPr/>
          </p:nvSpPr>
          <p:spPr>
            <a:xfrm>
              <a:off x="974461" y="228600"/>
              <a:ext cx="7178939" cy="5943601"/>
            </a:xfrm>
            <a:prstGeom prst="rect">
              <a:avLst/>
            </a:prstGeom>
            <a:noFill/>
            <a:ln>
              <a:solidFill>
                <a:srgbClr val="89A4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smtClean="0"/>
              <a:t>Students vary in their approach to animal science and in what they want out of their education as it prepares them for a career.</a:t>
            </a:r>
          </a:p>
          <a:p>
            <a:pPr lvl="1" eaLnBrk="1" hangingPunct="1"/>
            <a:r>
              <a:rPr lang="en-US" smtClean="0"/>
              <a:t>Some students, perhaps even the majority, are primarily interested in a specific animal species.</a:t>
            </a:r>
          </a:p>
          <a:p>
            <a:pPr lvl="1" eaLnBrk="1" hangingPunct="1"/>
            <a:endParaRPr lang="en-US" smtClean="0"/>
          </a:p>
          <a:p>
            <a:pPr lvl="1" eaLnBrk="1" hangingPunct="1"/>
            <a:r>
              <a:rPr lang="en-US" smtClean="0"/>
              <a:t>Others are more interested in a career track and less interested in a specific species.</a:t>
            </a:r>
          </a:p>
          <a:p>
            <a:pPr lvl="1" eaLnBrk="1" hangingPunct="1"/>
            <a:endParaRPr lang="en-US" smtClean="0"/>
          </a:p>
          <a:p>
            <a:pPr lvl="1" eaLnBrk="1" hangingPunct="1"/>
            <a:r>
              <a:rPr lang="en-US" smtClean="0"/>
              <a:t>Others are more interested in a career track and less interested in a specific 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Animal Science Studies and Careers</a:t>
            </a:r>
          </a:p>
        </p:txBody>
      </p:sp>
      <p:sp>
        <p:nvSpPr>
          <p:cNvPr id="3" name="Content Placeholder 2"/>
          <p:cNvSpPr>
            <a:spLocks noGrp="1"/>
          </p:cNvSpPr>
          <p:nvPr>
            <p:ph idx="1"/>
          </p:nvPr>
        </p:nvSpPr>
        <p:spPr/>
        <p:txBody>
          <a:bodyPr/>
          <a:lstStyle/>
          <a:p>
            <a:pPr eaLnBrk="1" hangingPunct="1"/>
            <a:r>
              <a:rPr lang="en-US" b="1" smtClean="0"/>
              <a:t>Production</a:t>
            </a:r>
          </a:p>
          <a:p>
            <a:pPr lvl="1" eaLnBrk="1" hangingPunct="1"/>
            <a:r>
              <a:rPr lang="en-US" smtClean="0"/>
              <a:t>The primary goals of those in production are to improve the quality of agricultural products and the efficiency of farms.</a:t>
            </a:r>
          </a:p>
          <a:p>
            <a:pPr lvl="1" eaLnBrk="1" hangingPunct="1"/>
            <a:endParaRPr lang="en-US" smtClean="0"/>
          </a:p>
          <a:p>
            <a:pPr lvl="1" eaLnBrk="1" hangingPunct="1"/>
            <a:r>
              <a:rPr lang="en-US" smtClean="0"/>
              <a:t>College curricula designed to prepare students for careers in production generally stress more </a:t>
            </a:r>
            <a:r>
              <a:rPr lang="en-US" b="1" smtClean="0"/>
              <a:t>husbandry </a:t>
            </a:r>
            <a:r>
              <a:rPr lang="en-US" smtClean="0"/>
              <a:t>practices than do the other approaches, but they also include supporting course work to help a student prepare for specific production positions.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NERIC-01-blu">
  <a:themeElements>
    <a:clrScheme name="GENERIC-01-bl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IC-01-b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01-bl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IC-01-bl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IC-01-bl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IC-01-bl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IC-01-bl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IC-01-bl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IC-01-bl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IC-01-bl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IC-01-bl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IC-01-bl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IC-01-bl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IC-01-bl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364</TotalTime>
  <Words>1469</Words>
  <Application>Microsoft Office PowerPoint</Application>
  <PresentationFormat>On-screen Show (4:3)</PresentationFormat>
  <Paragraphs>146</Paragraphs>
  <Slides>31</Slides>
  <Notes>0</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31</vt:i4>
      </vt:variant>
    </vt:vector>
  </HeadingPairs>
  <TitlesOfParts>
    <vt:vector size="36" baseType="lpstr">
      <vt:lpstr>Arial</vt:lpstr>
      <vt:lpstr>Calibri</vt:lpstr>
      <vt:lpstr>ＭＳ Ｐゴシック</vt:lpstr>
      <vt:lpstr>GENERIC-01-blu</vt:lpstr>
      <vt:lpstr>GENERIC-01-blu</vt:lpstr>
      <vt:lpstr>Careers and Career Preparation  in the Animal Sciences</vt:lpstr>
      <vt:lpstr>Learning Objectives</vt:lpstr>
      <vt:lpstr>Introduction</vt:lpstr>
      <vt:lpstr>Introduction</vt:lpstr>
      <vt:lpstr>Introduction</vt:lpstr>
      <vt:lpstr>Introduction</vt:lpstr>
      <vt:lpstr>Introduction</vt:lpstr>
      <vt:lpstr>Animal Science Studies and Careers</vt:lpstr>
      <vt:lpstr>Animal Science Studies and Careers</vt:lpstr>
      <vt:lpstr>Animal Science Studies and Careers</vt:lpstr>
      <vt:lpstr>Animal Science Studies and Careers</vt:lpstr>
      <vt:lpstr>Animal Science Studies and Careers</vt:lpstr>
      <vt:lpstr>Animal Science Studies and Careers</vt:lpstr>
      <vt:lpstr>Animal Science Studies and Careers</vt:lpstr>
      <vt:lpstr>Animal Science Studies and Careers</vt:lpstr>
      <vt:lpstr>Animal Science Studies and Careers</vt:lpstr>
      <vt:lpstr>Animal Science Studies and Careers</vt:lpstr>
      <vt:lpstr>Animal Science Studies and Careers</vt:lpstr>
      <vt:lpstr>Animal Science Studies and Careers</vt:lpstr>
      <vt:lpstr>Animal Science Studies and Careers</vt:lpstr>
      <vt:lpstr>Animal Science Studies and Careers</vt:lpstr>
      <vt:lpstr>Animal Science Studies and Careers</vt:lpstr>
      <vt:lpstr>Animal Science Studies and Careers</vt:lpstr>
      <vt:lpstr>Trends Affecting Employment</vt:lpstr>
      <vt:lpstr>Trends Affecting Employment</vt:lpstr>
      <vt:lpstr>Trends Affecting Employment</vt:lpstr>
      <vt:lpstr>A Job, a Career, a Lifetime</vt:lpstr>
      <vt:lpstr>A Job, a Career, a Lifetime</vt:lpstr>
      <vt:lpstr>A Job, a Career, a Lifetime</vt:lpstr>
      <vt:lpstr>A Job, a Career, a Lifetime</vt:lpstr>
      <vt:lpstr>Summary and Conclusion</vt:lpstr>
    </vt:vector>
  </TitlesOfParts>
  <Company>Austin Peay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and Career Preparation  in the Animal Sciences</dc:title>
  <dc:creator>APSU</dc:creator>
  <cp:lastModifiedBy>Lara Dimmick</cp:lastModifiedBy>
  <cp:revision>23</cp:revision>
  <dcterms:created xsi:type="dcterms:W3CDTF">2012-06-29T17:42:14Z</dcterms:created>
  <dcterms:modified xsi:type="dcterms:W3CDTF">2012-07-09T13:08:11Z</dcterms:modified>
</cp:coreProperties>
</file>